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9"/>
  </p:notesMasterIdLst>
  <p:handoutMasterIdLst>
    <p:handoutMasterId r:id="rId30"/>
  </p:handoutMasterIdLst>
  <p:sldIdLst>
    <p:sldId id="256" r:id="rId2"/>
    <p:sldId id="290" r:id="rId3"/>
    <p:sldId id="261" r:id="rId4"/>
    <p:sldId id="272" r:id="rId5"/>
    <p:sldId id="267" r:id="rId6"/>
    <p:sldId id="276" r:id="rId7"/>
    <p:sldId id="294" r:id="rId8"/>
    <p:sldId id="277" r:id="rId9"/>
    <p:sldId id="258" r:id="rId10"/>
    <p:sldId id="278" r:id="rId11"/>
    <p:sldId id="257" r:id="rId12"/>
    <p:sldId id="285" r:id="rId13"/>
    <p:sldId id="288" r:id="rId14"/>
    <p:sldId id="264" r:id="rId15"/>
    <p:sldId id="260" r:id="rId16"/>
    <p:sldId id="274" r:id="rId17"/>
    <p:sldId id="296" r:id="rId18"/>
    <p:sldId id="270" r:id="rId19"/>
    <p:sldId id="268" r:id="rId20"/>
    <p:sldId id="269" r:id="rId21"/>
    <p:sldId id="289" r:id="rId22"/>
    <p:sldId id="295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-2352" y="-7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44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9656DC-19E3-4AC2-83ED-43276610544B}" type="datetimeFigureOut">
              <a:rPr lang="ru-RU" smtClean="0"/>
              <a:t>14.11.2012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925123-1F71-4089-B0D1-6C4307367BB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3A323-535A-4F7E-AA24-F2BA4FFA5018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B085B4-8AA5-43BC-8BCE-9851A2A2D7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085B4-8AA5-43BC-8BCE-9851A2A2D78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B4A32D-6722-43F5-8263-2663F5490823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C97A1C-E6D6-4D65-B342-66C9A0C6F14D}" type="slidenum">
              <a:rPr lang="ru-RU"/>
              <a:pPr/>
              <a:t>8</a:t>
            </a:fld>
            <a:endParaRPr lang="ru-RU"/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06C875E-E050-4A22-8E50-B0F9C3B375EB}" type="slidenum">
              <a:rPr lang="ru-RU" sz="1200"/>
              <a:pPr algn="r"/>
              <a:t>8</a:t>
            </a:fld>
            <a:endParaRPr lang="ru-RU" sz="1200"/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3179D33-62AC-4A65-8AB6-47366875711A}" type="slidenum">
              <a:rPr lang="ru-RU" sz="1200"/>
              <a:pPr algn="r"/>
              <a:t>8</a:t>
            </a:fld>
            <a:endParaRPr lang="ru-RU" sz="1200"/>
          </a:p>
        </p:txBody>
      </p:sp>
      <p:sp>
        <p:nvSpPr>
          <p:cNvPr id="225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42A7C-37B2-4AE1-A2D7-778771EBBF9B}" type="slidenum">
              <a:rPr lang="ru-RU" smtClean="0"/>
              <a:pPr/>
              <a:t>18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14.11.2012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76672"/>
            <a:ext cx="7772400" cy="24118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Педагогический совет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ФГОС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Первый опыт 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МБОУ г.Иркутска СОШ №39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\\psf\Home\Desktop\Fgos12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284984"/>
            <a:ext cx="4248472" cy="33123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548680"/>
            <a:ext cx="77724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Повестка педагогического совета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1700808"/>
            <a:ext cx="7667129" cy="424847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1. Отчёт  о </a:t>
            </a:r>
            <a:r>
              <a:rPr lang="ru-RU" dirty="0" smtClean="0"/>
              <a:t>реализации мероприятий  </a:t>
            </a:r>
            <a:r>
              <a:rPr lang="ru-RU" dirty="0" smtClean="0"/>
              <a:t>плана-графика по введению   ФГОС. </a:t>
            </a:r>
            <a:r>
              <a:rPr lang="ru-RU" sz="2400" dirty="0" err="1" smtClean="0"/>
              <a:t>Шестова</a:t>
            </a:r>
            <a:r>
              <a:rPr lang="ru-RU" sz="2400" dirty="0" smtClean="0"/>
              <a:t> Е.В.</a:t>
            </a:r>
            <a:r>
              <a:rPr lang="ru-RU" dirty="0" smtClean="0"/>
              <a:t>                   </a:t>
            </a:r>
            <a:endParaRPr lang="ru-RU" dirty="0" smtClean="0"/>
          </a:p>
          <a:p>
            <a:pPr marL="457200" indent="-457200"/>
            <a:r>
              <a:rPr lang="ru-RU" dirty="0" smtClean="0"/>
              <a:t> </a:t>
            </a:r>
            <a:endParaRPr lang="ru-RU" sz="2000" dirty="0" smtClean="0"/>
          </a:p>
          <a:p>
            <a:r>
              <a:rPr lang="ru-RU" sz="2000" dirty="0" smtClean="0"/>
              <a:t>2. Использование технологической карты  урока в планировании по системе </a:t>
            </a:r>
            <a:r>
              <a:rPr lang="ru-RU" sz="2000" dirty="0" err="1" smtClean="0"/>
              <a:t>деятельностного</a:t>
            </a:r>
            <a:r>
              <a:rPr lang="ru-RU" sz="2000" dirty="0" smtClean="0"/>
              <a:t> метода                                    </a:t>
            </a:r>
            <a:r>
              <a:rPr lang="ru-RU" sz="2000" dirty="0" err="1" smtClean="0"/>
              <a:t>Овчинникова</a:t>
            </a:r>
            <a:r>
              <a:rPr lang="ru-RU" sz="2000" dirty="0" smtClean="0"/>
              <a:t> В.Т.  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3. Возможности  использования </a:t>
            </a:r>
            <a:r>
              <a:rPr lang="ru-RU" sz="2000" dirty="0" err="1" smtClean="0"/>
              <a:t>мультимедийного</a:t>
            </a:r>
            <a:r>
              <a:rPr lang="ru-RU" sz="2000" dirty="0" smtClean="0"/>
              <a:t> оборудования  </a:t>
            </a:r>
            <a:r>
              <a:rPr lang="ru-RU" sz="2000" dirty="0" smtClean="0"/>
              <a:t>для реализации задач ФГОС. </a:t>
            </a:r>
            <a:r>
              <a:rPr lang="ru-RU" sz="2000" dirty="0" smtClean="0"/>
              <a:t>Пичуева О.С.</a:t>
            </a:r>
          </a:p>
          <a:p>
            <a:endParaRPr lang="ru-RU" sz="2000" dirty="0" smtClean="0"/>
          </a:p>
          <a:p>
            <a:pPr marL="457200" indent="-457200"/>
            <a:r>
              <a:rPr lang="ru-RU" sz="2000" dirty="0" smtClean="0"/>
              <a:t>4</a:t>
            </a:r>
            <a:r>
              <a:rPr lang="ru-RU" sz="2000" dirty="0" smtClean="0"/>
              <a:t>. Опыт организации внеурочной деятельности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Организация исследовательской деятельности младших школьников </a:t>
            </a:r>
            <a:r>
              <a:rPr lang="ru-RU" sz="2000" dirty="0" err="1" smtClean="0"/>
              <a:t>Думнова</a:t>
            </a:r>
            <a:r>
              <a:rPr lang="ru-RU" sz="2000" dirty="0" smtClean="0"/>
              <a:t> </a:t>
            </a:r>
            <a:r>
              <a:rPr lang="ru-RU" sz="2000" dirty="0" smtClean="0"/>
              <a:t>Л.Л.</a:t>
            </a:r>
          </a:p>
          <a:p>
            <a:pPr marL="457200" indent="-457200"/>
            <a:endParaRPr lang="ru-RU" sz="20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1435100" y="2000250"/>
            <a:ext cx="7499350" cy="1143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1 января 2011 года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вступили  в действие.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857250"/>
            <a:ext cx="7499350" cy="7858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dirty="0" smtClean="0"/>
              <a:t>Новые федеральные государственные образовательные стандарты </a:t>
            </a:r>
            <a:r>
              <a:rPr lang="ru-RU" dirty="0" smtClean="0"/>
              <a:t>(</a:t>
            </a:r>
            <a:r>
              <a:rPr lang="ru-RU" b="1" dirty="0" smtClean="0">
                <a:solidFill>
                  <a:srgbClr val="C00000"/>
                </a:solidFill>
              </a:rPr>
              <a:t>ФГОС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0" y="5733256"/>
            <a:ext cx="3143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progr_konce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52245">
            <a:off x="2692400" y="4071938"/>
            <a:ext cx="1252538" cy="1944687"/>
          </a:xfrm>
          <a:prstGeom prst="rect">
            <a:avLst/>
          </a:prstGeom>
          <a:noFill/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7" name="Picture 10" descr="b-41-0139-0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32106">
            <a:off x="5238876" y="3197990"/>
            <a:ext cx="1276350" cy="1944687"/>
          </a:xfrm>
          <a:prstGeom prst="rect">
            <a:avLst/>
          </a:prstGeom>
          <a:noFill/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8" name="Picture 5" descr="progr"/>
          <p:cNvPicPr/>
          <p:nvPr/>
        </p:nvPicPr>
        <p:blipFill>
          <a:blip r:embed="rId5" cstate="print">
            <a:lum bright="-10000" contrast="40000"/>
          </a:blip>
          <a:srcRect/>
          <a:stretch>
            <a:fillRect/>
          </a:stretch>
        </p:blipFill>
        <p:spPr bwMode="auto">
          <a:xfrm rot="876241">
            <a:off x="3840163" y="2690813"/>
            <a:ext cx="1162050" cy="1714500"/>
          </a:xfrm>
          <a:prstGeom prst="rect">
            <a:avLst/>
          </a:prstGeom>
          <a:noFill/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14B20D-F75B-4D72-B0B2-159C31450950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13314" name="Заголовок 5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C00000"/>
                </a:solidFill>
              </a:rPr>
              <a:t/>
            </a:r>
            <a:br>
              <a:rPr lang="ru-RU" sz="3600" dirty="0" smtClean="0">
                <a:solidFill>
                  <a:srgbClr val="C00000"/>
                </a:solidFill>
              </a:rPr>
            </a:br>
            <a:r>
              <a:rPr lang="ru-RU" sz="3600" dirty="0" smtClean="0">
                <a:solidFill>
                  <a:srgbClr val="C00000"/>
                </a:solidFill>
              </a:rPr>
              <a:t>Принципиальные отличия стандартов </a:t>
            </a:r>
            <a:br>
              <a:rPr lang="ru-RU" sz="3600" dirty="0" smtClean="0">
                <a:solidFill>
                  <a:srgbClr val="C00000"/>
                </a:solidFill>
              </a:rPr>
            </a:br>
            <a:r>
              <a:rPr lang="ru-RU" sz="3600" dirty="0" smtClean="0">
                <a:solidFill>
                  <a:srgbClr val="C00000"/>
                </a:solidFill>
              </a:rPr>
              <a:t>второго поколения от стандартов </a:t>
            </a:r>
            <a:br>
              <a:rPr lang="ru-RU" sz="36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 smtClean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body" idx="4294967295"/>
          </p:nvPr>
        </p:nvSpPr>
        <p:spPr>
          <a:xfrm>
            <a:off x="251520" y="1628800"/>
            <a:ext cx="3888432" cy="4619600"/>
          </a:xfrm>
        </p:spPr>
        <p:txBody>
          <a:bodyPr>
            <a:normAutofit fontScale="70000" lnSpcReduction="2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800" b="1" dirty="0" smtClean="0">
                <a:latin typeface="Arial Narrow" pitchFamily="34" charset="0"/>
              </a:rPr>
              <a:t>2004 год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300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3 компонента </a:t>
            </a:r>
            <a:r>
              <a:rPr lang="ru-RU" sz="33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(федеральный, региональный, школьный)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300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изменения в предметном     содержании </a:t>
            </a:r>
            <a:r>
              <a:rPr lang="ru-RU" sz="33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(разгрузка на 20%, новые предметы, новые концепции предметов, новые элементы содержания);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300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заявлены, но не реализованы </a:t>
            </a:r>
            <a:r>
              <a:rPr lang="ru-RU" sz="33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личностная ориентация,  ключевые компетенции,    </a:t>
            </a:r>
            <a:r>
              <a:rPr lang="ru-RU" sz="3300" dirty="0" err="1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деятельностный</a:t>
            </a:r>
            <a:r>
              <a:rPr lang="ru-RU" sz="33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характер образования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8198" name="Прямоугольник 5"/>
          <p:cNvSpPr>
            <a:spLocks noChangeArrowheads="1"/>
          </p:cNvSpPr>
          <p:nvPr/>
        </p:nvSpPr>
        <p:spPr bwMode="auto">
          <a:xfrm>
            <a:off x="4499992" y="1676400"/>
            <a:ext cx="4415408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73050" indent="-273050" algn="ctr">
              <a:buFont typeface="Wingdings 2" pitchFamily="18" charset="2"/>
              <a:buNone/>
            </a:pPr>
            <a:r>
              <a:rPr lang="ru-RU" sz="2400" b="1" dirty="0">
                <a:latin typeface="Arial Narrow" pitchFamily="34" charset="0"/>
                <a:cs typeface="Arial" charset="0"/>
              </a:rPr>
              <a:t>НОВЫЕ СТАНДАРТЫ</a:t>
            </a:r>
          </a:p>
          <a:p>
            <a:pPr marL="273050" indent="-273050">
              <a:buFont typeface="Wingdings 2" pitchFamily="18" charset="2"/>
              <a:buChar char=""/>
            </a:pPr>
            <a:r>
              <a:rPr lang="ru-RU" sz="22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только </a:t>
            </a:r>
            <a:r>
              <a:rPr lang="ru-RU" sz="22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федеральный компонент</a:t>
            </a:r>
          </a:p>
          <a:p>
            <a:pPr marL="273050" indent="-273050">
              <a:buFont typeface="Wingdings 2" pitchFamily="18" charset="2"/>
              <a:buChar char=""/>
            </a:pPr>
            <a:r>
              <a:rPr lang="ru-RU" sz="22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предметное содержание</a:t>
            </a:r>
            <a:br>
              <a:rPr lang="ru-RU" sz="22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ru-RU" sz="22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перестает быть центральной</a:t>
            </a:r>
            <a:br>
              <a:rPr lang="ru-RU" sz="22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ru-RU" sz="22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частью стандарта, </a:t>
            </a:r>
            <a:r>
              <a:rPr lang="ru-RU" sz="22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носит</a:t>
            </a:r>
            <a:br>
              <a:rPr lang="ru-RU" sz="22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ru-RU" sz="22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вариативный характер </a:t>
            </a:r>
            <a:r>
              <a:rPr lang="ru-RU" sz="22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(дается три      варианта планирования, педагог может создать свой, 4-й вариант</a:t>
            </a:r>
            <a:r>
              <a:rPr lang="ru-RU" sz="22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),</a:t>
            </a:r>
          </a:p>
          <a:p>
            <a:pPr marL="273050" indent="-273050">
              <a:buFont typeface="Wingdings 2" pitchFamily="18" charset="2"/>
              <a:buChar char=""/>
            </a:pPr>
            <a:r>
              <a:rPr lang="ru-RU" sz="2200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усиление </a:t>
            </a:r>
            <a:r>
              <a:rPr lang="ru-RU" sz="22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воспитательной функции</a:t>
            </a:r>
            <a:r>
              <a:rPr lang="ru-RU" sz="22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    образования (на внеурочную работу - 10ч. в каждом классе)</a:t>
            </a:r>
          </a:p>
          <a:p>
            <a:pPr marL="273050" indent="-273050">
              <a:buFont typeface="Wingdings 2" pitchFamily="18" charset="2"/>
              <a:buChar char=""/>
            </a:pPr>
            <a:r>
              <a:rPr lang="ru-RU" sz="22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ориентация стандарта второго</a:t>
            </a:r>
            <a:br>
              <a:rPr lang="ru-RU" sz="22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ru-RU" sz="22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поколения </a:t>
            </a:r>
            <a:r>
              <a:rPr lang="ru-RU" sz="22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на результат образования</a:t>
            </a:r>
            <a:endParaRPr lang="ru-RU" sz="2200" dirty="0"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9F34E4B-2855-4475-929B-E335DDDAF4F5}" type="slidenum">
              <a:rPr lang="ru-RU" sz="1400">
                <a:latin typeface="Arial" charset="0"/>
              </a:rPr>
              <a:pPr algn="r"/>
              <a:t>5</a:t>
            </a:fld>
            <a:endParaRPr lang="ru-RU" sz="1400">
              <a:latin typeface="Arial" charset="0"/>
            </a:endParaRPr>
          </a:p>
        </p:txBody>
      </p:sp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1982788"/>
            <a:ext cx="9144000" cy="3587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0033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1429" tIns="45715" rIns="91429" bIns="45715">
            <a:spAutoFit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0" y="2665413"/>
            <a:ext cx="9144000" cy="358775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00336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1429" tIns="45715" rIns="91429" bIns="45715">
            <a:spAutoFit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0" y="3397250"/>
            <a:ext cx="9144000" cy="358775"/>
          </a:xfrm>
          <a:prstGeom prst="rect">
            <a:avLst/>
          </a:prstGeom>
          <a:solidFill>
            <a:schemeClr val="accent2"/>
          </a:solidFill>
          <a:ln w="9525" algn="ctr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1429" tIns="45715" rIns="91429" bIns="45715">
            <a:spAutoFit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0" y="4165600"/>
            <a:ext cx="9144000" cy="358775"/>
          </a:xfrm>
          <a:prstGeom prst="rect">
            <a:avLst/>
          </a:prstGeom>
          <a:solidFill>
            <a:schemeClr val="accent2"/>
          </a:solidFill>
          <a:ln w="9525" algn="ctr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1429" tIns="45715" rIns="91429" bIns="45715">
            <a:spAutoFit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0" y="4927600"/>
            <a:ext cx="9144000" cy="358775"/>
          </a:xfrm>
          <a:prstGeom prst="rect">
            <a:avLst/>
          </a:prstGeom>
          <a:solidFill>
            <a:schemeClr val="accent2"/>
          </a:solidFill>
          <a:ln w="9525" algn="ctr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1429" tIns="45715" rIns="91429" bIns="45715">
            <a:spAutoFit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0" y="5688013"/>
            <a:ext cx="9144000" cy="358775"/>
          </a:xfrm>
          <a:prstGeom prst="rect">
            <a:avLst/>
          </a:prstGeom>
          <a:solidFill>
            <a:schemeClr val="accent2"/>
          </a:solidFill>
          <a:ln w="9525" algn="ctr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1429" tIns="45715" rIns="91429" bIns="45715">
            <a:spAutoFit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129" name="Text Box 8"/>
          <p:cNvSpPr txBox="1">
            <a:spLocks noChangeArrowheads="1"/>
          </p:cNvSpPr>
          <p:nvPr/>
        </p:nvSpPr>
        <p:spPr bwMode="auto">
          <a:xfrm>
            <a:off x="0" y="1628775"/>
            <a:ext cx="1258888" cy="2746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chemeClr val="accent2"/>
                </a:solidFill>
                <a:latin typeface="Arial" charset="0"/>
              </a:rPr>
              <a:t>2010-11 уч.год</a:t>
            </a:r>
          </a:p>
        </p:txBody>
      </p:sp>
      <p:sp>
        <p:nvSpPr>
          <p:cNvPr id="5130" name="Text Box 9"/>
          <p:cNvSpPr txBox="1">
            <a:spLocks noChangeArrowheads="1"/>
          </p:cNvSpPr>
          <p:nvPr/>
        </p:nvSpPr>
        <p:spPr bwMode="auto">
          <a:xfrm>
            <a:off x="0" y="1916113"/>
            <a:ext cx="1403350" cy="2746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chemeClr val="bg1"/>
                </a:solidFill>
                <a:latin typeface="Arial" charset="0"/>
              </a:rPr>
              <a:t>2011-12 уч.год</a:t>
            </a:r>
          </a:p>
        </p:txBody>
      </p:sp>
      <p:sp>
        <p:nvSpPr>
          <p:cNvPr id="5131" name="Text Box 10"/>
          <p:cNvSpPr txBox="1">
            <a:spLocks noChangeArrowheads="1"/>
          </p:cNvSpPr>
          <p:nvPr/>
        </p:nvSpPr>
        <p:spPr bwMode="auto">
          <a:xfrm>
            <a:off x="611188" y="806450"/>
            <a:ext cx="2571750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rgbClr val="990000"/>
                </a:solidFill>
                <a:latin typeface="Arial" charset="0"/>
              </a:rPr>
              <a:t>-  обязательное введение ФГОС</a:t>
            </a:r>
          </a:p>
        </p:txBody>
      </p:sp>
      <p:sp>
        <p:nvSpPr>
          <p:cNvPr id="5132" name="Text Box 11"/>
          <p:cNvSpPr txBox="1">
            <a:spLocks noChangeArrowheads="1"/>
          </p:cNvSpPr>
          <p:nvPr/>
        </p:nvSpPr>
        <p:spPr bwMode="auto">
          <a:xfrm>
            <a:off x="3635375" y="765175"/>
            <a:ext cx="1903413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chemeClr val="hlink"/>
                </a:solidFill>
                <a:latin typeface="Arial" charset="0"/>
              </a:rPr>
              <a:t>-  введение ФГОС по мере готовности</a:t>
            </a:r>
          </a:p>
        </p:txBody>
      </p:sp>
      <p:sp>
        <p:nvSpPr>
          <p:cNvPr id="86028" name="Text Box 12"/>
          <p:cNvSpPr txBox="1">
            <a:spLocks noChangeArrowheads="1"/>
          </p:cNvSpPr>
          <p:nvPr/>
        </p:nvSpPr>
        <p:spPr bwMode="auto">
          <a:xfrm>
            <a:off x="1403350" y="2060575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86029" name="Text Box 13"/>
          <p:cNvSpPr txBox="1">
            <a:spLocks noChangeArrowheads="1"/>
          </p:cNvSpPr>
          <p:nvPr/>
        </p:nvSpPr>
        <p:spPr bwMode="auto">
          <a:xfrm>
            <a:off x="8459788" y="1700213"/>
            <a:ext cx="257175" cy="4275137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М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И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Р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И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Г</a:t>
            </a:r>
          </a:p>
          <a:p>
            <a:pPr>
              <a:spcBef>
                <a:spcPct val="50000"/>
              </a:spcBef>
              <a:defRPr/>
            </a:pPr>
            <a:endParaRPr lang="ru-RU" sz="800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И</a:t>
            </a:r>
          </a:p>
          <a:p>
            <a:pPr>
              <a:spcBef>
                <a:spcPct val="50000"/>
              </a:spcBef>
              <a:defRPr/>
            </a:pPr>
            <a:endParaRPr lang="ru-RU" sz="800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Ч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Е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</a:t>
            </a:r>
          </a:p>
          <a:p>
            <a:pPr>
              <a:spcBef>
                <a:spcPct val="50000"/>
              </a:spcBef>
              <a:defRPr/>
            </a:pPr>
            <a:r>
              <a:rPr lang="ru-RU" sz="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Ь</a:t>
            </a:r>
          </a:p>
        </p:txBody>
      </p:sp>
      <p:sp>
        <p:nvSpPr>
          <p:cNvPr id="86030" name="Text Box 14"/>
          <p:cNvSpPr txBox="1">
            <a:spLocks noChangeArrowheads="1"/>
          </p:cNvSpPr>
          <p:nvPr/>
        </p:nvSpPr>
        <p:spPr bwMode="auto">
          <a:xfrm>
            <a:off x="1331913" y="1628775"/>
            <a:ext cx="358775" cy="238125"/>
          </a:xfrm>
          <a:prstGeom prst="rect">
            <a:avLst/>
          </a:prstGeom>
          <a:solidFill>
            <a:srgbClr val="F8BBB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5136" name="Rectangle 15"/>
          <p:cNvSpPr>
            <a:spLocks noChangeArrowheads="1"/>
          </p:cNvSpPr>
          <p:nvPr/>
        </p:nvSpPr>
        <p:spPr bwMode="auto">
          <a:xfrm>
            <a:off x="0" y="0"/>
            <a:ext cx="9144000" cy="736600"/>
          </a:xfrm>
          <a:prstGeom prst="rect">
            <a:avLst/>
          </a:prstGeom>
          <a:solidFill>
            <a:srgbClr val="003399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latin typeface="Arial" charset="0"/>
              </a:rPr>
              <a:t>Введение федерального государственного </a:t>
            </a:r>
          </a:p>
          <a:p>
            <a:pPr algn="ctr"/>
            <a:r>
              <a:rPr lang="ru-RU" sz="2400" b="1" dirty="0">
                <a:latin typeface="Arial" charset="0"/>
              </a:rPr>
              <a:t>стандарта общего образования</a:t>
            </a:r>
            <a:endParaRPr lang="ru-RU" sz="3200" b="1" dirty="0">
              <a:latin typeface="Arial" charset="0"/>
            </a:endParaRPr>
          </a:p>
        </p:txBody>
      </p:sp>
      <p:sp>
        <p:nvSpPr>
          <p:cNvPr id="5137" name="Rectangle 16"/>
          <p:cNvSpPr>
            <a:spLocks noChangeArrowheads="1"/>
          </p:cNvSpPr>
          <p:nvPr/>
        </p:nvSpPr>
        <p:spPr bwMode="auto">
          <a:xfrm>
            <a:off x="0" y="2349500"/>
            <a:ext cx="12525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>
                <a:solidFill>
                  <a:schemeClr val="accent2"/>
                </a:solidFill>
                <a:latin typeface="Arial" charset="0"/>
              </a:rPr>
              <a:t>2012-13 уч.год</a:t>
            </a:r>
          </a:p>
        </p:txBody>
      </p:sp>
      <p:sp>
        <p:nvSpPr>
          <p:cNvPr id="5138" name="Text Box 17"/>
          <p:cNvSpPr txBox="1">
            <a:spLocks noChangeArrowheads="1"/>
          </p:cNvSpPr>
          <p:nvPr/>
        </p:nvSpPr>
        <p:spPr bwMode="auto">
          <a:xfrm>
            <a:off x="0" y="2708275"/>
            <a:ext cx="1403350" cy="2746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chemeClr val="bg1"/>
                </a:solidFill>
                <a:latin typeface="Arial" charset="0"/>
              </a:rPr>
              <a:t>2013-14 уч.год</a:t>
            </a:r>
          </a:p>
        </p:txBody>
      </p:sp>
      <p:sp>
        <p:nvSpPr>
          <p:cNvPr id="5139" name="Rectangle 18"/>
          <p:cNvSpPr>
            <a:spLocks noChangeArrowheads="1"/>
          </p:cNvSpPr>
          <p:nvPr/>
        </p:nvSpPr>
        <p:spPr bwMode="auto">
          <a:xfrm>
            <a:off x="0" y="3068638"/>
            <a:ext cx="12525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>
                <a:solidFill>
                  <a:schemeClr val="accent2"/>
                </a:solidFill>
                <a:latin typeface="Arial" charset="0"/>
              </a:rPr>
              <a:t>2014-15 уч.год</a:t>
            </a:r>
          </a:p>
        </p:txBody>
      </p:sp>
      <p:sp>
        <p:nvSpPr>
          <p:cNvPr id="5140" name="Rectangle 19"/>
          <p:cNvSpPr>
            <a:spLocks noChangeArrowheads="1"/>
          </p:cNvSpPr>
          <p:nvPr/>
        </p:nvSpPr>
        <p:spPr bwMode="auto">
          <a:xfrm>
            <a:off x="0" y="3860800"/>
            <a:ext cx="12525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>
                <a:solidFill>
                  <a:schemeClr val="accent2"/>
                </a:solidFill>
                <a:latin typeface="Arial" charset="0"/>
              </a:rPr>
              <a:t>2016-17 уч.год</a:t>
            </a:r>
          </a:p>
        </p:txBody>
      </p:sp>
      <p:sp>
        <p:nvSpPr>
          <p:cNvPr id="5141" name="Rectangle 20"/>
          <p:cNvSpPr>
            <a:spLocks noChangeArrowheads="1"/>
          </p:cNvSpPr>
          <p:nvPr/>
        </p:nvSpPr>
        <p:spPr bwMode="auto">
          <a:xfrm>
            <a:off x="0" y="4581525"/>
            <a:ext cx="12525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>
                <a:solidFill>
                  <a:schemeClr val="accent2"/>
                </a:solidFill>
                <a:latin typeface="Arial" charset="0"/>
              </a:rPr>
              <a:t>2018-19 уч.год</a:t>
            </a:r>
          </a:p>
        </p:txBody>
      </p:sp>
      <p:sp>
        <p:nvSpPr>
          <p:cNvPr id="5142" name="Rectangle 21"/>
          <p:cNvSpPr>
            <a:spLocks noChangeArrowheads="1"/>
          </p:cNvSpPr>
          <p:nvPr/>
        </p:nvSpPr>
        <p:spPr bwMode="auto">
          <a:xfrm>
            <a:off x="0" y="5373688"/>
            <a:ext cx="12525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>
                <a:solidFill>
                  <a:schemeClr val="accent2"/>
                </a:solidFill>
                <a:latin typeface="Arial" charset="0"/>
              </a:rPr>
              <a:t>2020-21 уч.год</a:t>
            </a:r>
          </a:p>
        </p:txBody>
      </p:sp>
      <p:sp>
        <p:nvSpPr>
          <p:cNvPr id="5143" name="Text Box 22"/>
          <p:cNvSpPr txBox="1">
            <a:spLocks noChangeArrowheads="1"/>
          </p:cNvSpPr>
          <p:nvPr/>
        </p:nvSpPr>
        <p:spPr bwMode="auto">
          <a:xfrm>
            <a:off x="0" y="4221163"/>
            <a:ext cx="1403350" cy="2746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chemeClr val="bg1"/>
                </a:solidFill>
                <a:latin typeface="Arial" charset="0"/>
              </a:rPr>
              <a:t>2017-18 уч.год</a:t>
            </a:r>
          </a:p>
        </p:txBody>
      </p:sp>
      <p:sp>
        <p:nvSpPr>
          <p:cNvPr id="5144" name="Text Box 23"/>
          <p:cNvSpPr txBox="1">
            <a:spLocks noChangeArrowheads="1"/>
          </p:cNvSpPr>
          <p:nvPr/>
        </p:nvSpPr>
        <p:spPr bwMode="auto">
          <a:xfrm>
            <a:off x="0" y="4941888"/>
            <a:ext cx="1403350" cy="2746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chemeClr val="bg1"/>
                </a:solidFill>
                <a:latin typeface="Arial" charset="0"/>
              </a:rPr>
              <a:t>2019-20 уч.год</a:t>
            </a:r>
          </a:p>
        </p:txBody>
      </p:sp>
      <p:sp>
        <p:nvSpPr>
          <p:cNvPr id="5145" name="Text Box 24"/>
          <p:cNvSpPr txBox="1">
            <a:spLocks noChangeArrowheads="1"/>
          </p:cNvSpPr>
          <p:nvPr/>
        </p:nvSpPr>
        <p:spPr bwMode="auto">
          <a:xfrm>
            <a:off x="0" y="5734050"/>
            <a:ext cx="1403350" cy="2746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chemeClr val="bg1"/>
                </a:solidFill>
                <a:latin typeface="Arial" charset="0"/>
              </a:rPr>
              <a:t>2021-22 уч.год</a:t>
            </a:r>
          </a:p>
        </p:txBody>
      </p:sp>
      <p:sp>
        <p:nvSpPr>
          <p:cNvPr id="5146" name="Text Box 25"/>
          <p:cNvSpPr txBox="1">
            <a:spLocks noChangeArrowheads="1"/>
          </p:cNvSpPr>
          <p:nvPr/>
        </p:nvSpPr>
        <p:spPr bwMode="auto">
          <a:xfrm>
            <a:off x="0" y="3429000"/>
            <a:ext cx="1403350" cy="2746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chemeClr val="bg1"/>
                </a:solidFill>
                <a:latin typeface="Arial" charset="0"/>
              </a:rPr>
              <a:t>2015-16 уч.год</a:t>
            </a:r>
          </a:p>
        </p:txBody>
      </p:sp>
      <p:sp>
        <p:nvSpPr>
          <p:cNvPr id="86042" name="Text Box 26"/>
          <p:cNvSpPr txBox="1">
            <a:spLocks noChangeArrowheads="1"/>
          </p:cNvSpPr>
          <p:nvPr/>
        </p:nvSpPr>
        <p:spPr bwMode="auto">
          <a:xfrm>
            <a:off x="1331913" y="350043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86043" name="Text Box 27"/>
          <p:cNvSpPr txBox="1">
            <a:spLocks noChangeArrowheads="1"/>
          </p:cNvSpPr>
          <p:nvPr/>
        </p:nvSpPr>
        <p:spPr bwMode="auto">
          <a:xfrm>
            <a:off x="1331913" y="3860800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86044" name="Text Box 28"/>
          <p:cNvSpPr txBox="1">
            <a:spLocks noChangeArrowheads="1"/>
          </p:cNvSpPr>
          <p:nvPr/>
        </p:nvSpPr>
        <p:spPr bwMode="auto">
          <a:xfrm>
            <a:off x="1331913" y="4221163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86045" name="Text Box 29"/>
          <p:cNvSpPr txBox="1">
            <a:spLocks noChangeArrowheads="1"/>
          </p:cNvSpPr>
          <p:nvPr/>
        </p:nvSpPr>
        <p:spPr bwMode="auto">
          <a:xfrm>
            <a:off x="1403350" y="4581525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86046" name="Text Box 30"/>
          <p:cNvSpPr txBox="1">
            <a:spLocks noChangeArrowheads="1"/>
          </p:cNvSpPr>
          <p:nvPr/>
        </p:nvSpPr>
        <p:spPr bwMode="auto">
          <a:xfrm>
            <a:off x="1403350" y="4941888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86047" name="Text Box 31"/>
          <p:cNvSpPr txBox="1">
            <a:spLocks noChangeArrowheads="1"/>
          </p:cNvSpPr>
          <p:nvPr/>
        </p:nvSpPr>
        <p:spPr bwMode="auto">
          <a:xfrm>
            <a:off x="1403350" y="5373688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86048" name="Text Box 32"/>
          <p:cNvSpPr txBox="1">
            <a:spLocks noChangeArrowheads="1"/>
          </p:cNvSpPr>
          <p:nvPr/>
        </p:nvSpPr>
        <p:spPr bwMode="auto">
          <a:xfrm>
            <a:off x="1403350" y="5734050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86049" name="Text Box 33"/>
          <p:cNvSpPr txBox="1">
            <a:spLocks noChangeArrowheads="1"/>
          </p:cNvSpPr>
          <p:nvPr/>
        </p:nvSpPr>
        <p:spPr bwMode="auto">
          <a:xfrm>
            <a:off x="1331913" y="3141663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86050" name="Text Box 34"/>
          <p:cNvSpPr txBox="1">
            <a:spLocks noChangeArrowheads="1"/>
          </p:cNvSpPr>
          <p:nvPr/>
        </p:nvSpPr>
        <p:spPr bwMode="auto">
          <a:xfrm>
            <a:off x="1331913" y="242093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86051" name="Text Box 35"/>
          <p:cNvSpPr txBox="1">
            <a:spLocks noChangeArrowheads="1"/>
          </p:cNvSpPr>
          <p:nvPr/>
        </p:nvSpPr>
        <p:spPr bwMode="auto">
          <a:xfrm>
            <a:off x="1331913" y="2781300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86052" name="Text Box 36"/>
          <p:cNvSpPr txBox="1">
            <a:spLocks noChangeArrowheads="1"/>
          </p:cNvSpPr>
          <p:nvPr/>
        </p:nvSpPr>
        <p:spPr bwMode="auto">
          <a:xfrm>
            <a:off x="1835150" y="2060575"/>
            <a:ext cx="358775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86053" name="Text Box 37"/>
          <p:cNvSpPr txBox="1">
            <a:spLocks noChangeArrowheads="1"/>
          </p:cNvSpPr>
          <p:nvPr/>
        </p:nvSpPr>
        <p:spPr bwMode="auto">
          <a:xfrm>
            <a:off x="1763713" y="242093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86054" name="Text Box 38"/>
          <p:cNvSpPr txBox="1">
            <a:spLocks noChangeArrowheads="1"/>
          </p:cNvSpPr>
          <p:nvPr/>
        </p:nvSpPr>
        <p:spPr bwMode="auto">
          <a:xfrm>
            <a:off x="2195513" y="2420938"/>
            <a:ext cx="360362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86055" name="Text Box 39"/>
          <p:cNvSpPr txBox="1">
            <a:spLocks noChangeArrowheads="1"/>
          </p:cNvSpPr>
          <p:nvPr/>
        </p:nvSpPr>
        <p:spPr bwMode="auto">
          <a:xfrm>
            <a:off x="2627313" y="2420938"/>
            <a:ext cx="360362" cy="238125"/>
          </a:xfrm>
          <a:prstGeom prst="rect">
            <a:avLst/>
          </a:prstGeom>
          <a:solidFill>
            <a:srgbClr val="F8BBB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86056" name="Text Box 40"/>
          <p:cNvSpPr txBox="1">
            <a:spLocks noChangeArrowheads="1"/>
          </p:cNvSpPr>
          <p:nvPr/>
        </p:nvSpPr>
        <p:spPr bwMode="auto">
          <a:xfrm>
            <a:off x="1835150" y="2781300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86057" name="Text Box 41"/>
          <p:cNvSpPr txBox="1">
            <a:spLocks noChangeArrowheads="1"/>
          </p:cNvSpPr>
          <p:nvPr/>
        </p:nvSpPr>
        <p:spPr bwMode="auto">
          <a:xfrm>
            <a:off x="2266950" y="2781300"/>
            <a:ext cx="358775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86058" name="Text Box 42"/>
          <p:cNvSpPr txBox="1">
            <a:spLocks noChangeArrowheads="1"/>
          </p:cNvSpPr>
          <p:nvPr/>
        </p:nvSpPr>
        <p:spPr bwMode="auto">
          <a:xfrm>
            <a:off x="2700338" y="2781300"/>
            <a:ext cx="360362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86059" name="Text Box 43"/>
          <p:cNvSpPr txBox="1">
            <a:spLocks noChangeArrowheads="1"/>
          </p:cNvSpPr>
          <p:nvPr/>
        </p:nvSpPr>
        <p:spPr bwMode="auto">
          <a:xfrm>
            <a:off x="179388" y="836613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ru-RU" sz="900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86060" name="Text Box 44"/>
          <p:cNvSpPr txBox="1">
            <a:spLocks noChangeArrowheads="1"/>
          </p:cNvSpPr>
          <p:nvPr/>
        </p:nvSpPr>
        <p:spPr bwMode="auto">
          <a:xfrm>
            <a:off x="3059113" y="836613"/>
            <a:ext cx="360362" cy="238125"/>
          </a:xfrm>
          <a:prstGeom prst="rect">
            <a:avLst/>
          </a:prstGeom>
          <a:solidFill>
            <a:srgbClr val="F8BBB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ru-RU" sz="9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86061" name="Text Box 45"/>
          <p:cNvSpPr txBox="1">
            <a:spLocks noChangeArrowheads="1"/>
          </p:cNvSpPr>
          <p:nvPr/>
        </p:nvSpPr>
        <p:spPr bwMode="auto">
          <a:xfrm>
            <a:off x="3132138" y="2781300"/>
            <a:ext cx="361950" cy="238125"/>
          </a:xfrm>
          <a:prstGeom prst="rect">
            <a:avLst/>
          </a:prstGeom>
          <a:solidFill>
            <a:srgbClr val="F8BBB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86062" name="Text Box 46"/>
          <p:cNvSpPr txBox="1">
            <a:spLocks noChangeArrowheads="1"/>
          </p:cNvSpPr>
          <p:nvPr/>
        </p:nvSpPr>
        <p:spPr bwMode="auto">
          <a:xfrm>
            <a:off x="3563938" y="2781300"/>
            <a:ext cx="360362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6</a:t>
            </a:r>
          </a:p>
        </p:txBody>
      </p:sp>
      <p:sp>
        <p:nvSpPr>
          <p:cNvPr id="86063" name="Text Box 47"/>
          <p:cNvSpPr txBox="1">
            <a:spLocks noChangeArrowheads="1"/>
          </p:cNvSpPr>
          <p:nvPr/>
        </p:nvSpPr>
        <p:spPr bwMode="auto">
          <a:xfrm>
            <a:off x="3995738" y="2781300"/>
            <a:ext cx="360362" cy="238125"/>
          </a:xfrm>
          <a:prstGeom prst="rect">
            <a:avLst/>
          </a:prstGeom>
          <a:solidFill>
            <a:srgbClr val="F8BBB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10</a:t>
            </a:r>
          </a:p>
        </p:txBody>
      </p:sp>
      <p:sp>
        <p:nvSpPr>
          <p:cNvPr id="86064" name="Text Box 48"/>
          <p:cNvSpPr txBox="1">
            <a:spLocks noChangeArrowheads="1"/>
          </p:cNvSpPr>
          <p:nvPr/>
        </p:nvSpPr>
        <p:spPr bwMode="auto">
          <a:xfrm>
            <a:off x="1835150" y="3141663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86065" name="Text Box 49"/>
          <p:cNvSpPr txBox="1">
            <a:spLocks noChangeArrowheads="1"/>
          </p:cNvSpPr>
          <p:nvPr/>
        </p:nvSpPr>
        <p:spPr bwMode="auto">
          <a:xfrm>
            <a:off x="2266950" y="3141663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86066" name="Text Box 50"/>
          <p:cNvSpPr txBox="1">
            <a:spLocks noChangeArrowheads="1"/>
          </p:cNvSpPr>
          <p:nvPr/>
        </p:nvSpPr>
        <p:spPr bwMode="auto">
          <a:xfrm>
            <a:off x="2700338" y="3141663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86067" name="Text Box 51"/>
          <p:cNvSpPr txBox="1">
            <a:spLocks noChangeArrowheads="1"/>
          </p:cNvSpPr>
          <p:nvPr/>
        </p:nvSpPr>
        <p:spPr bwMode="auto">
          <a:xfrm>
            <a:off x="3132138" y="3141663"/>
            <a:ext cx="361950" cy="238125"/>
          </a:xfrm>
          <a:prstGeom prst="rect">
            <a:avLst/>
          </a:prstGeom>
          <a:solidFill>
            <a:srgbClr val="F8BBB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86068" name="Text Box 52"/>
          <p:cNvSpPr txBox="1">
            <a:spLocks noChangeArrowheads="1"/>
          </p:cNvSpPr>
          <p:nvPr/>
        </p:nvSpPr>
        <p:spPr bwMode="auto">
          <a:xfrm>
            <a:off x="3563938" y="3141663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6</a:t>
            </a:r>
          </a:p>
        </p:txBody>
      </p:sp>
      <p:sp>
        <p:nvSpPr>
          <p:cNvPr id="86069" name="Text Box 53"/>
          <p:cNvSpPr txBox="1">
            <a:spLocks noChangeArrowheads="1"/>
          </p:cNvSpPr>
          <p:nvPr/>
        </p:nvSpPr>
        <p:spPr bwMode="auto">
          <a:xfrm>
            <a:off x="3995738" y="3141663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</a:t>
            </a:r>
          </a:p>
        </p:txBody>
      </p:sp>
      <p:sp>
        <p:nvSpPr>
          <p:cNvPr id="86070" name="Text Box 54"/>
          <p:cNvSpPr txBox="1">
            <a:spLocks noChangeArrowheads="1"/>
          </p:cNvSpPr>
          <p:nvPr/>
        </p:nvSpPr>
        <p:spPr bwMode="auto">
          <a:xfrm>
            <a:off x="4427538" y="3141663"/>
            <a:ext cx="358775" cy="238125"/>
          </a:xfrm>
          <a:prstGeom prst="rect">
            <a:avLst/>
          </a:prstGeom>
          <a:solidFill>
            <a:srgbClr val="F8BBB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10</a:t>
            </a:r>
          </a:p>
        </p:txBody>
      </p:sp>
      <p:sp>
        <p:nvSpPr>
          <p:cNvPr id="86071" name="Text Box 55"/>
          <p:cNvSpPr txBox="1">
            <a:spLocks noChangeArrowheads="1"/>
          </p:cNvSpPr>
          <p:nvPr/>
        </p:nvSpPr>
        <p:spPr bwMode="auto">
          <a:xfrm>
            <a:off x="4859338" y="3141663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11</a:t>
            </a:r>
          </a:p>
        </p:txBody>
      </p:sp>
      <p:sp>
        <p:nvSpPr>
          <p:cNvPr id="86072" name="Text Box 56"/>
          <p:cNvSpPr txBox="1">
            <a:spLocks noChangeArrowheads="1"/>
          </p:cNvSpPr>
          <p:nvPr/>
        </p:nvSpPr>
        <p:spPr bwMode="auto">
          <a:xfrm>
            <a:off x="1835150" y="3500438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86073" name="Text Box 57"/>
          <p:cNvSpPr txBox="1">
            <a:spLocks noChangeArrowheads="1"/>
          </p:cNvSpPr>
          <p:nvPr/>
        </p:nvSpPr>
        <p:spPr bwMode="auto">
          <a:xfrm>
            <a:off x="2266950" y="3500438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86074" name="Text Box 58"/>
          <p:cNvSpPr txBox="1">
            <a:spLocks noChangeArrowheads="1"/>
          </p:cNvSpPr>
          <p:nvPr/>
        </p:nvSpPr>
        <p:spPr bwMode="auto">
          <a:xfrm>
            <a:off x="2700338" y="350043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86075" name="Text Box 59"/>
          <p:cNvSpPr txBox="1">
            <a:spLocks noChangeArrowheads="1"/>
          </p:cNvSpPr>
          <p:nvPr/>
        </p:nvSpPr>
        <p:spPr bwMode="auto">
          <a:xfrm>
            <a:off x="3132138" y="350043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86076" name="Text Box 60"/>
          <p:cNvSpPr txBox="1">
            <a:spLocks noChangeArrowheads="1"/>
          </p:cNvSpPr>
          <p:nvPr/>
        </p:nvSpPr>
        <p:spPr bwMode="auto">
          <a:xfrm>
            <a:off x="3563938" y="3500438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6</a:t>
            </a:r>
          </a:p>
        </p:txBody>
      </p:sp>
      <p:sp>
        <p:nvSpPr>
          <p:cNvPr id="86077" name="Text Box 61"/>
          <p:cNvSpPr txBox="1">
            <a:spLocks noChangeArrowheads="1"/>
          </p:cNvSpPr>
          <p:nvPr/>
        </p:nvSpPr>
        <p:spPr bwMode="auto">
          <a:xfrm>
            <a:off x="3995738" y="3500438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</a:t>
            </a:r>
          </a:p>
        </p:txBody>
      </p:sp>
      <p:sp>
        <p:nvSpPr>
          <p:cNvPr id="86078" name="Text Box 62"/>
          <p:cNvSpPr txBox="1">
            <a:spLocks noChangeArrowheads="1"/>
          </p:cNvSpPr>
          <p:nvPr/>
        </p:nvSpPr>
        <p:spPr bwMode="auto">
          <a:xfrm>
            <a:off x="4427538" y="3500438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8</a:t>
            </a:r>
          </a:p>
        </p:txBody>
      </p:sp>
      <p:sp>
        <p:nvSpPr>
          <p:cNvPr id="86079" name="Text Box 63"/>
          <p:cNvSpPr txBox="1">
            <a:spLocks noChangeArrowheads="1"/>
          </p:cNvSpPr>
          <p:nvPr/>
        </p:nvSpPr>
        <p:spPr bwMode="auto">
          <a:xfrm>
            <a:off x="4859338" y="3500438"/>
            <a:ext cx="361950" cy="238125"/>
          </a:xfrm>
          <a:prstGeom prst="rect">
            <a:avLst/>
          </a:prstGeom>
          <a:solidFill>
            <a:srgbClr val="F8BBB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10</a:t>
            </a:r>
          </a:p>
        </p:txBody>
      </p:sp>
      <p:sp>
        <p:nvSpPr>
          <p:cNvPr id="86080" name="Text Box 64"/>
          <p:cNvSpPr txBox="1">
            <a:spLocks noChangeArrowheads="1"/>
          </p:cNvSpPr>
          <p:nvPr/>
        </p:nvSpPr>
        <p:spPr bwMode="auto">
          <a:xfrm>
            <a:off x="5292725" y="3500438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11</a:t>
            </a:r>
          </a:p>
        </p:txBody>
      </p:sp>
      <p:sp>
        <p:nvSpPr>
          <p:cNvPr id="86081" name="Text Box 65"/>
          <p:cNvSpPr txBox="1">
            <a:spLocks noChangeArrowheads="1"/>
          </p:cNvSpPr>
          <p:nvPr/>
        </p:nvSpPr>
        <p:spPr bwMode="auto">
          <a:xfrm>
            <a:off x="1835150" y="3860800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86082" name="Text Box 66"/>
          <p:cNvSpPr txBox="1">
            <a:spLocks noChangeArrowheads="1"/>
          </p:cNvSpPr>
          <p:nvPr/>
        </p:nvSpPr>
        <p:spPr bwMode="auto">
          <a:xfrm>
            <a:off x="2266950" y="3860800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86083" name="Text Box 67"/>
          <p:cNvSpPr txBox="1">
            <a:spLocks noChangeArrowheads="1"/>
          </p:cNvSpPr>
          <p:nvPr/>
        </p:nvSpPr>
        <p:spPr bwMode="auto">
          <a:xfrm>
            <a:off x="2700338" y="3860800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86084" name="Text Box 68"/>
          <p:cNvSpPr txBox="1">
            <a:spLocks noChangeArrowheads="1"/>
          </p:cNvSpPr>
          <p:nvPr/>
        </p:nvSpPr>
        <p:spPr bwMode="auto">
          <a:xfrm>
            <a:off x="3132138" y="3860800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86085" name="Text Box 69"/>
          <p:cNvSpPr txBox="1">
            <a:spLocks noChangeArrowheads="1"/>
          </p:cNvSpPr>
          <p:nvPr/>
        </p:nvSpPr>
        <p:spPr bwMode="auto">
          <a:xfrm>
            <a:off x="3563938" y="3860800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6</a:t>
            </a:r>
          </a:p>
        </p:txBody>
      </p:sp>
      <p:sp>
        <p:nvSpPr>
          <p:cNvPr id="86086" name="Text Box 70"/>
          <p:cNvSpPr txBox="1">
            <a:spLocks noChangeArrowheads="1"/>
          </p:cNvSpPr>
          <p:nvPr/>
        </p:nvSpPr>
        <p:spPr bwMode="auto">
          <a:xfrm>
            <a:off x="3995738" y="3860800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</a:t>
            </a:r>
          </a:p>
        </p:txBody>
      </p:sp>
      <p:sp>
        <p:nvSpPr>
          <p:cNvPr id="86087" name="Text Box 71"/>
          <p:cNvSpPr txBox="1">
            <a:spLocks noChangeArrowheads="1"/>
          </p:cNvSpPr>
          <p:nvPr/>
        </p:nvSpPr>
        <p:spPr bwMode="auto">
          <a:xfrm>
            <a:off x="4427538" y="3860800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8</a:t>
            </a:r>
          </a:p>
        </p:txBody>
      </p:sp>
      <p:sp>
        <p:nvSpPr>
          <p:cNvPr id="86088" name="Text Box 72"/>
          <p:cNvSpPr txBox="1">
            <a:spLocks noChangeArrowheads="1"/>
          </p:cNvSpPr>
          <p:nvPr/>
        </p:nvSpPr>
        <p:spPr bwMode="auto">
          <a:xfrm>
            <a:off x="4859338" y="3860800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</a:t>
            </a:r>
          </a:p>
        </p:txBody>
      </p:sp>
      <p:sp>
        <p:nvSpPr>
          <p:cNvPr id="86089" name="Text Box 73"/>
          <p:cNvSpPr txBox="1">
            <a:spLocks noChangeArrowheads="1"/>
          </p:cNvSpPr>
          <p:nvPr/>
        </p:nvSpPr>
        <p:spPr bwMode="auto">
          <a:xfrm>
            <a:off x="5364163" y="3860800"/>
            <a:ext cx="361950" cy="238125"/>
          </a:xfrm>
          <a:prstGeom prst="rect">
            <a:avLst/>
          </a:prstGeom>
          <a:solidFill>
            <a:srgbClr val="F8BBB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10</a:t>
            </a:r>
          </a:p>
        </p:txBody>
      </p:sp>
      <p:sp>
        <p:nvSpPr>
          <p:cNvPr id="86090" name="Text Box 74"/>
          <p:cNvSpPr txBox="1">
            <a:spLocks noChangeArrowheads="1"/>
          </p:cNvSpPr>
          <p:nvPr/>
        </p:nvSpPr>
        <p:spPr bwMode="auto">
          <a:xfrm>
            <a:off x="5795963" y="3860800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11</a:t>
            </a:r>
          </a:p>
        </p:txBody>
      </p:sp>
      <p:sp>
        <p:nvSpPr>
          <p:cNvPr id="86091" name="Text Box 75"/>
          <p:cNvSpPr txBox="1">
            <a:spLocks noChangeArrowheads="1"/>
          </p:cNvSpPr>
          <p:nvPr/>
        </p:nvSpPr>
        <p:spPr bwMode="auto">
          <a:xfrm>
            <a:off x="1835150" y="4221163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86092" name="Text Box 76"/>
          <p:cNvSpPr txBox="1">
            <a:spLocks noChangeArrowheads="1"/>
          </p:cNvSpPr>
          <p:nvPr/>
        </p:nvSpPr>
        <p:spPr bwMode="auto">
          <a:xfrm>
            <a:off x="2266950" y="4221163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86093" name="Text Box 77"/>
          <p:cNvSpPr txBox="1">
            <a:spLocks noChangeArrowheads="1"/>
          </p:cNvSpPr>
          <p:nvPr/>
        </p:nvSpPr>
        <p:spPr bwMode="auto">
          <a:xfrm>
            <a:off x="2700338" y="4221163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86094" name="Text Box 78"/>
          <p:cNvSpPr txBox="1">
            <a:spLocks noChangeArrowheads="1"/>
          </p:cNvSpPr>
          <p:nvPr/>
        </p:nvSpPr>
        <p:spPr bwMode="auto">
          <a:xfrm>
            <a:off x="3132138" y="4221163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86095" name="Text Box 79"/>
          <p:cNvSpPr txBox="1">
            <a:spLocks noChangeArrowheads="1"/>
          </p:cNvSpPr>
          <p:nvPr/>
        </p:nvSpPr>
        <p:spPr bwMode="auto">
          <a:xfrm>
            <a:off x="3563938" y="4221163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6</a:t>
            </a:r>
          </a:p>
        </p:txBody>
      </p:sp>
      <p:sp>
        <p:nvSpPr>
          <p:cNvPr id="86096" name="Text Box 80"/>
          <p:cNvSpPr txBox="1">
            <a:spLocks noChangeArrowheads="1"/>
          </p:cNvSpPr>
          <p:nvPr/>
        </p:nvSpPr>
        <p:spPr bwMode="auto">
          <a:xfrm>
            <a:off x="3995738" y="4221163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7</a:t>
            </a:r>
          </a:p>
        </p:txBody>
      </p:sp>
      <p:sp>
        <p:nvSpPr>
          <p:cNvPr id="86097" name="Text Box 81"/>
          <p:cNvSpPr txBox="1">
            <a:spLocks noChangeArrowheads="1"/>
          </p:cNvSpPr>
          <p:nvPr/>
        </p:nvSpPr>
        <p:spPr bwMode="auto">
          <a:xfrm>
            <a:off x="1835150" y="4581525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86098" name="Text Box 82"/>
          <p:cNvSpPr txBox="1">
            <a:spLocks noChangeArrowheads="1"/>
          </p:cNvSpPr>
          <p:nvPr/>
        </p:nvSpPr>
        <p:spPr bwMode="auto">
          <a:xfrm>
            <a:off x="2266950" y="4581525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86099" name="Text Box 83"/>
          <p:cNvSpPr txBox="1">
            <a:spLocks noChangeArrowheads="1"/>
          </p:cNvSpPr>
          <p:nvPr/>
        </p:nvSpPr>
        <p:spPr bwMode="auto">
          <a:xfrm>
            <a:off x="2700338" y="4581525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86100" name="Text Box 84"/>
          <p:cNvSpPr txBox="1">
            <a:spLocks noChangeArrowheads="1"/>
          </p:cNvSpPr>
          <p:nvPr/>
        </p:nvSpPr>
        <p:spPr bwMode="auto">
          <a:xfrm>
            <a:off x="3132138" y="4581525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86101" name="Text Box 85"/>
          <p:cNvSpPr txBox="1">
            <a:spLocks noChangeArrowheads="1"/>
          </p:cNvSpPr>
          <p:nvPr/>
        </p:nvSpPr>
        <p:spPr bwMode="auto">
          <a:xfrm>
            <a:off x="3563938" y="4581525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6</a:t>
            </a:r>
          </a:p>
        </p:txBody>
      </p:sp>
      <p:sp>
        <p:nvSpPr>
          <p:cNvPr id="86102" name="Text Box 86"/>
          <p:cNvSpPr txBox="1">
            <a:spLocks noChangeArrowheads="1"/>
          </p:cNvSpPr>
          <p:nvPr/>
        </p:nvSpPr>
        <p:spPr bwMode="auto">
          <a:xfrm>
            <a:off x="3995738" y="4581525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7</a:t>
            </a:r>
          </a:p>
        </p:txBody>
      </p:sp>
      <p:sp>
        <p:nvSpPr>
          <p:cNvPr id="86103" name="Text Box 87"/>
          <p:cNvSpPr txBox="1">
            <a:spLocks noChangeArrowheads="1"/>
          </p:cNvSpPr>
          <p:nvPr/>
        </p:nvSpPr>
        <p:spPr bwMode="auto">
          <a:xfrm>
            <a:off x="4427538" y="4581525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8</a:t>
            </a:r>
          </a:p>
        </p:txBody>
      </p:sp>
      <p:sp>
        <p:nvSpPr>
          <p:cNvPr id="86104" name="Text Box 88"/>
          <p:cNvSpPr txBox="1">
            <a:spLocks noChangeArrowheads="1"/>
          </p:cNvSpPr>
          <p:nvPr/>
        </p:nvSpPr>
        <p:spPr bwMode="auto">
          <a:xfrm>
            <a:off x="1835150" y="4941888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86105" name="Text Box 89"/>
          <p:cNvSpPr txBox="1">
            <a:spLocks noChangeArrowheads="1"/>
          </p:cNvSpPr>
          <p:nvPr/>
        </p:nvSpPr>
        <p:spPr bwMode="auto">
          <a:xfrm>
            <a:off x="2266950" y="4941888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86106" name="Text Box 90"/>
          <p:cNvSpPr txBox="1">
            <a:spLocks noChangeArrowheads="1"/>
          </p:cNvSpPr>
          <p:nvPr/>
        </p:nvSpPr>
        <p:spPr bwMode="auto">
          <a:xfrm>
            <a:off x="2700338" y="494188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86107" name="Text Box 91"/>
          <p:cNvSpPr txBox="1">
            <a:spLocks noChangeArrowheads="1"/>
          </p:cNvSpPr>
          <p:nvPr/>
        </p:nvSpPr>
        <p:spPr bwMode="auto">
          <a:xfrm>
            <a:off x="3132138" y="494188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86108" name="Text Box 92"/>
          <p:cNvSpPr txBox="1">
            <a:spLocks noChangeArrowheads="1"/>
          </p:cNvSpPr>
          <p:nvPr/>
        </p:nvSpPr>
        <p:spPr bwMode="auto">
          <a:xfrm>
            <a:off x="3563938" y="494188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6</a:t>
            </a:r>
          </a:p>
        </p:txBody>
      </p:sp>
      <p:sp>
        <p:nvSpPr>
          <p:cNvPr id="86109" name="Text Box 93"/>
          <p:cNvSpPr txBox="1">
            <a:spLocks noChangeArrowheads="1"/>
          </p:cNvSpPr>
          <p:nvPr/>
        </p:nvSpPr>
        <p:spPr bwMode="auto">
          <a:xfrm>
            <a:off x="3995738" y="494188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7</a:t>
            </a:r>
          </a:p>
        </p:txBody>
      </p:sp>
      <p:sp>
        <p:nvSpPr>
          <p:cNvPr id="86110" name="Text Box 94"/>
          <p:cNvSpPr txBox="1">
            <a:spLocks noChangeArrowheads="1"/>
          </p:cNvSpPr>
          <p:nvPr/>
        </p:nvSpPr>
        <p:spPr bwMode="auto">
          <a:xfrm>
            <a:off x="4427538" y="494188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8</a:t>
            </a:r>
          </a:p>
        </p:txBody>
      </p:sp>
      <p:sp>
        <p:nvSpPr>
          <p:cNvPr id="86111" name="Text Box 95"/>
          <p:cNvSpPr txBox="1">
            <a:spLocks noChangeArrowheads="1"/>
          </p:cNvSpPr>
          <p:nvPr/>
        </p:nvSpPr>
        <p:spPr bwMode="auto">
          <a:xfrm>
            <a:off x="4859338" y="494188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9</a:t>
            </a:r>
          </a:p>
        </p:txBody>
      </p:sp>
      <p:sp>
        <p:nvSpPr>
          <p:cNvPr id="86112" name="Text Box 96"/>
          <p:cNvSpPr txBox="1">
            <a:spLocks noChangeArrowheads="1"/>
          </p:cNvSpPr>
          <p:nvPr/>
        </p:nvSpPr>
        <p:spPr bwMode="auto">
          <a:xfrm>
            <a:off x="1835150" y="5373688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86113" name="Text Box 97"/>
          <p:cNvSpPr txBox="1">
            <a:spLocks noChangeArrowheads="1"/>
          </p:cNvSpPr>
          <p:nvPr/>
        </p:nvSpPr>
        <p:spPr bwMode="auto">
          <a:xfrm>
            <a:off x="2266950" y="5373688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86114" name="Text Box 98"/>
          <p:cNvSpPr txBox="1">
            <a:spLocks noChangeArrowheads="1"/>
          </p:cNvSpPr>
          <p:nvPr/>
        </p:nvSpPr>
        <p:spPr bwMode="auto">
          <a:xfrm>
            <a:off x="2700338" y="537368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86115" name="Text Box 99"/>
          <p:cNvSpPr txBox="1">
            <a:spLocks noChangeArrowheads="1"/>
          </p:cNvSpPr>
          <p:nvPr/>
        </p:nvSpPr>
        <p:spPr bwMode="auto">
          <a:xfrm>
            <a:off x="3132138" y="537368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86116" name="Text Box 100"/>
          <p:cNvSpPr txBox="1">
            <a:spLocks noChangeArrowheads="1"/>
          </p:cNvSpPr>
          <p:nvPr/>
        </p:nvSpPr>
        <p:spPr bwMode="auto">
          <a:xfrm>
            <a:off x="3563938" y="537368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6</a:t>
            </a:r>
          </a:p>
        </p:txBody>
      </p:sp>
      <p:sp>
        <p:nvSpPr>
          <p:cNvPr id="86117" name="Text Box 101"/>
          <p:cNvSpPr txBox="1">
            <a:spLocks noChangeArrowheads="1"/>
          </p:cNvSpPr>
          <p:nvPr/>
        </p:nvSpPr>
        <p:spPr bwMode="auto">
          <a:xfrm>
            <a:off x="3995738" y="537368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7</a:t>
            </a:r>
          </a:p>
        </p:txBody>
      </p:sp>
      <p:sp>
        <p:nvSpPr>
          <p:cNvPr id="86118" name="Text Box 102"/>
          <p:cNvSpPr txBox="1">
            <a:spLocks noChangeArrowheads="1"/>
          </p:cNvSpPr>
          <p:nvPr/>
        </p:nvSpPr>
        <p:spPr bwMode="auto">
          <a:xfrm>
            <a:off x="4427538" y="537368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8</a:t>
            </a:r>
          </a:p>
        </p:txBody>
      </p:sp>
      <p:sp>
        <p:nvSpPr>
          <p:cNvPr id="86119" name="Text Box 103"/>
          <p:cNvSpPr txBox="1">
            <a:spLocks noChangeArrowheads="1"/>
          </p:cNvSpPr>
          <p:nvPr/>
        </p:nvSpPr>
        <p:spPr bwMode="auto">
          <a:xfrm>
            <a:off x="4859338" y="537368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9</a:t>
            </a:r>
          </a:p>
        </p:txBody>
      </p:sp>
      <p:sp>
        <p:nvSpPr>
          <p:cNvPr id="86120" name="Text Box 104"/>
          <p:cNvSpPr txBox="1">
            <a:spLocks noChangeArrowheads="1"/>
          </p:cNvSpPr>
          <p:nvPr/>
        </p:nvSpPr>
        <p:spPr bwMode="auto">
          <a:xfrm>
            <a:off x="5364163" y="5373688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10</a:t>
            </a:r>
          </a:p>
        </p:txBody>
      </p:sp>
      <p:sp>
        <p:nvSpPr>
          <p:cNvPr id="86121" name="Text Box 105"/>
          <p:cNvSpPr txBox="1">
            <a:spLocks noChangeArrowheads="1"/>
          </p:cNvSpPr>
          <p:nvPr/>
        </p:nvSpPr>
        <p:spPr bwMode="auto">
          <a:xfrm>
            <a:off x="1835150" y="5734050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86122" name="Text Box 106"/>
          <p:cNvSpPr txBox="1">
            <a:spLocks noChangeArrowheads="1"/>
          </p:cNvSpPr>
          <p:nvPr/>
        </p:nvSpPr>
        <p:spPr bwMode="auto">
          <a:xfrm>
            <a:off x="2266950" y="5734050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86123" name="Text Box 107"/>
          <p:cNvSpPr txBox="1">
            <a:spLocks noChangeArrowheads="1"/>
          </p:cNvSpPr>
          <p:nvPr/>
        </p:nvSpPr>
        <p:spPr bwMode="auto">
          <a:xfrm>
            <a:off x="3995738" y="5734050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7</a:t>
            </a:r>
          </a:p>
        </p:txBody>
      </p:sp>
      <p:sp>
        <p:nvSpPr>
          <p:cNvPr id="86124" name="Text Box 108"/>
          <p:cNvSpPr txBox="1">
            <a:spLocks noChangeArrowheads="1"/>
          </p:cNvSpPr>
          <p:nvPr/>
        </p:nvSpPr>
        <p:spPr bwMode="auto">
          <a:xfrm>
            <a:off x="3563938" y="5734050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6</a:t>
            </a:r>
          </a:p>
        </p:txBody>
      </p:sp>
      <p:sp>
        <p:nvSpPr>
          <p:cNvPr id="86125" name="Text Box 109"/>
          <p:cNvSpPr txBox="1">
            <a:spLocks noChangeArrowheads="1"/>
          </p:cNvSpPr>
          <p:nvPr/>
        </p:nvSpPr>
        <p:spPr bwMode="auto">
          <a:xfrm>
            <a:off x="4427538" y="5734050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8</a:t>
            </a:r>
          </a:p>
        </p:txBody>
      </p:sp>
      <p:sp>
        <p:nvSpPr>
          <p:cNvPr id="86126" name="Text Box 110"/>
          <p:cNvSpPr txBox="1">
            <a:spLocks noChangeArrowheads="1"/>
          </p:cNvSpPr>
          <p:nvPr/>
        </p:nvSpPr>
        <p:spPr bwMode="auto">
          <a:xfrm>
            <a:off x="3132138" y="5734050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86127" name="Text Box 111"/>
          <p:cNvSpPr txBox="1">
            <a:spLocks noChangeArrowheads="1"/>
          </p:cNvSpPr>
          <p:nvPr/>
        </p:nvSpPr>
        <p:spPr bwMode="auto">
          <a:xfrm>
            <a:off x="2700338" y="5734050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86128" name="Text Box 112"/>
          <p:cNvSpPr txBox="1">
            <a:spLocks noChangeArrowheads="1"/>
          </p:cNvSpPr>
          <p:nvPr/>
        </p:nvSpPr>
        <p:spPr bwMode="auto">
          <a:xfrm>
            <a:off x="4859338" y="5734050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9</a:t>
            </a:r>
          </a:p>
        </p:txBody>
      </p:sp>
      <p:sp>
        <p:nvSpPr>
          <p:cNvPr id="86129" name="Text Box 113"/>
          <p:cNvSpPr txBox="1">
            <a:spLocks noChangeArrowheads="1"/>
          </p:cNvSpPr>
          <p:nvPr/>
        </p:nvSpPr>
        <p:spPr bwMode="auto">
          <a:xfrm>
            <a:off x="5867400" y="5734050"/>
            <a:ext cx="360363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11</a:t>
            </a:r>
          </a:p>
        </p:txBody>
      </p:sp>
      <p:sp>
        <p:nvSpPr>
          <p:cNvPr id="86130" name="Text Box 114"/>
          <p:cNvSpPr txBox="1">
            <a:spLocks noChangeArrowheads="1"/>
          </p:cNvSpPr>
          <p:nvPr/>
        </p:nvSpPr>
        <p:spPr bwMode="auto">
          <a:xfrm>
            <a:off x="5364163" y="5734050"/>
            <a:ext cx="360362" cy="238125"/>
          </a:xfrm>
          <a:prstGeom prst="rect">
            <a:avLst/>
          </a:prstGeom>
          <a:solidFill>
            <a:srgbClr val="DEF1F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10</a:t>
            </a:r>
          </a:p>
        </p:txBody>
      </p:sp>
      <p:sp>
        <p:nvSpPr>
          <p:cNvPr id="86131" name="Text Box 115"/>
          <p:cNvSpPr txBox="1">
            <a:spLocks noChangeArrowheads="1"/>
          </p:cNvSpPr>
          <p:nvPr/>
        </p:nvSpPr>
        <p:spPr bwMode="auto">
          <a:xfrm>
            <a:off x="4427538" y="4221163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8</a:t>
            </a:r>
          </a:p>
        </p:txBody>
      </p:sp>
      <p:sp>
        <p:nvSpPr>
          <p:cNvPr id="86132" name="Text Box 116"/>
          <p:cNvSpPr txBox="1">
            <a:spLocks noChangeArrowheads="1"/>
          </p:cNvSpPr>
          <p:nvPr/>
        </p:nvSpPr>
        <p:spPr bwMode="auto">
          <a:xfrm>
            <a:off x="4932363" y="4221163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</a:t>
            </a:r>
          </a:p>
        </p:txBody>
      </p:sp>
      <p:sp>
        <p:nvSpPr>
          <p:cNvPr id="86133" name="Text Box 117"/>
          <p:cNvSpPr txBox="1">
            <a:spLocks noChangeArrowheads="1"/>
          </p:cNvSpPr>
          <p:nvPr/>
        </p:nvSpPr>
        <p:spPr bwMode="auto">
          <a:xfrm>
            <a:off x="5795963" y="4221163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11</a:t>
            </a:r>
          </a:p>
        </p:txBody>
      </p:sp>
      <p:sp>
        <p:nvSpPr>
          <p:cNvPr id="86134" name="Text Box 118"/>
          <p:cNvSpPr txBox="1">
            <a:spLocks noChangeArrowheads="1"/>
          </p:cNvSpPr>
          <p:nvPr/>
        </p:nvSpPr>
        <p:spPr bwMode="auto">
          <a:xfrm>
            <a:off x="5364163" y="4221163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10</a:t>
            </a:r>
          </a:p>
        </p:txBody>
      </p:sp>
      <p:sp>
        <p:nvSpPr>
          <p:cNvPr id="86135" name="Text Box 119"/>
          <p:cNvSpPr txBox="1">
            <a:spLocks noChangeArrowheads="1"/>
          </p:cNvSpPr>
          <p:nvPr/>
        </p:nvSpPr>
        <p:spPr bwMode="auto">
          <a:xfrm>
            <a:off x="5795963" y="4581525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11</a:t>
            </a:r>
          </a:p>
        </p:txBody>
      </p:sp>
      <p:sp>
        <p:nvSpPr>
          <p:cNvPr id="86136" name="Text Box 120"/>
          <p:cNvSpPr txBox="1">
            <a:spLocks noChangeArrowheads="1"/>
          </p:cNvSpPr>
          <p:nvPr/>
        </p:nvSpPr>
        <p:spPr bwMode="auto">
          <a:xfrm>
            <a:off x="5364163" y="4581525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10</a:t>
            </a:r>
          </a:p>
        </p:txBody>
      </p:sp>
      <p:sp>
        <p:nvSpPr>
          <p:cNvPr id="86137" name="Text Box 121"/>
          <p:cNvSpPr txBox="1">
            <a:spLocks noChangeArrowheads="1"/>
          </p:cNvSpPr>
          <p:nvPr/>
        </p:nvSpPr>
        <p:spPr bwMode="auto">
          <a:xfrm>
            <a:off x="4859338" y="4581525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</a:t>
            </a:r>
          </a:p>
        </p:txBody>
      </p:sp>
      <p:sp>
        <p:nvSpPr>
          <p:cNvPr id="86138" name="Text Box 122"/>
          <p:cNvSpPr txBox="1">
            <a:spLocks noChangeArrowheads="1"/>
          </p:cNvSpPr>
          <p:nvPr/>
        </p:nvSpPr>
        <p:spPr bwMode="auto">
          <a:xfrm>
            <a:off x="5795963" y="4941888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11</a:t>
            </a:r>
          </a:p>
        </p:txBody>
      </p:sp>
      <p:sp>
        <p:nvSpPr>
          <p:cNvPr id="86139" name="Text Box 123"/>
          <p:cNvSpPr txBox="1">
            <a:spLocks noChangeArrowheads="1"/>
          </p:cNvSpPr>
          <p:nvPr/>
        </p:nvSpPr>
        <p:spPr bwMode="auto">
          <a:xfrm>
            <a:off x="5364163" y="4941888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10</a:t>
            </a:r>
          </a:p>
        </p:txBody>
      </p:sp>
      <p:sp>
        <p:nvSpPr>
          <p:cNvPr id="86140" name="Text Box 124"/>
          <p:cNvSpPr txBox="1">
            <a:spLocks noChangeArrowheads="1"/>
          </p:cNvSpPr>
          <p:nvPr/>
        </p:nvSpPr>
        <p:spPr bwMode="auto">
          <a:xfrm>
            <a:off x="5867400" y="5373688"/>
            <a:ext cx="361950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11</a:t>
            </a:r>
          </a:p>
        </p:txBody>
      </p:sp>
      <p:sp>
        <p:nvSpPr>
          <p:cNvPr id="86141" name="Text Box 125"/>
          <p:cNvSpPr txBox="1">
            <a:spLocks noChangeArrowheads="1"/>
          </p:cNvSpPr>
          <p:nvPr/>
        </p:nvSpPr>
        <p:spPr bwMode="auto">
          <a:xfrm>
            <a:off x="5508625" y="836613"/>
            <a:ext cx="358775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ru-RU" sz="9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5247" name="Text Box 126"/>
          <p:cNvSpPr txBox="1">
            <a:spLocks noChangeArrowheads="1"/>
          </p:cNvSpPr>
          <p:nvPr/>
        </p:nvSpPr>
        <p:spPr bwMode="auto">
          <a:xfrm>
            <a:off x="6011863" y="765175"/>
            <a:ext cx="1903412" cy="8223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chemeClr val="hlink"/>
                </a:solidFill>
                <a:latin typeface="Arial" charset="0"/>
              </a:rPr>
              <a:t>-  продолжение обучения по ФГОС, введенного по мере готовности</a:t>
            </a:r>
          </a:p>
        </p:txBody>
      </p:sp>
      <p:sp>
        <p:nvSpPr>
          <p:cNvPr id="128" name="Заголовок 1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Требования ФГОС НОО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430213" y="1412875"/>
            <a:ext cx="8390259" cy="50403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b="1" i="1" dirty="0" smtClean="0"/>
              <a:t>       три </a:t>
            </a:r>
            <a:r>
              <a:rPr lang="ru-RU" sz="2800" b="1" i="1" dirty="0"/>
              <a:t>группы требований: </a:t>
            </a:r>
            <a:endParaRPr lang="ru-RU" sz="2800" b="1" i="1" dirty="0" smtClean="0"/>
          </a:p>
          <a:p>
            <a:pPr marL="45720" indent="0">
              <a:buNone/>
            </a:pPr>
            <a:endParaRPr lang="ru-RU" sz="2800" b="1" i="1" dirty="0" smtClean="0"/>
          </a:p>
          <a:p>
            <a:r>
              <a:rPr lang="ru-RU" sz="2800" b="1" i="1" dirty="0" smtClean="0"/>
              <a:t>к </a:t>
            </a:r>
            <a:r>
              <a:rPr lang="ru-RU" sz="2800" b="1" i="1" dirty="0"/>
              <a:t>результатам освоения основной образовательной программы начального общего образования; </a:t>
            </a:r>
            <a:endParaRPr lang="ru-RU" sz="2800" b="1" i="1" dirty="0" smtClean="0"/>
          </a:p>
          <a:p>
            <a:r>
              <a:rPr lang="ru-RU" sz="2800" b="1" i="1" dirty="0" smtClean="0"/>
              <a:t>к </a:t>
            </a:r>
            <a:r>
              <a:rPr lang="ru-RU" sz="2800" b="1" i="1" dirty="0"/>
              <a:t>структуре основной образовательной программы начального общего </a:t>
            </a:r>
            <a:r>
              <a:rPr lang="en-US" sz="2800" b="1" i="1" dirty="0" err="1" smtClean="0"/>
              <a:t>образования</a:t>
            </a:r>
            <a:r>
              <a:rPr lang="ru-RU" sz="2800" b="1" i="1" dirty="0" smtClean="0"/>
              <a:t>; </a:t>
            </a:r>
          </a:p>
          <a:p>
            <a:r>
              <a:rPr lang="ru-RU" sz="2800" b="1" i="1" dirty="0" smtClean="0"/>
              <a:t>к </a:t>
            </a:r>
            <a:r>
              <a:rPr lang="ru-RU" sz="2800" b="1" i="1" dirty="0"/>
              <a:t>условиям реализации основной образовательной программы начального общего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2633780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3042">
        <p:split orient="vert"/>
      </p:transition>
    </mc:Choice>
    <mc:Fallback>
      <p:transition spd="slow" advTm="2304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75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75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75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2010 год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Подготовка к введению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827584" y="1481138"/>
            <a:ext cx="7402016" cy="452596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Составляли анализ условий.</a:t>
            </a:r>
          </a:p>
          <a:p>
            <a:r>
              <a:rPr lang="ru-RU" dirty="0" smtClean="0"/>
              <a:t> Писали Программу НОО.</a:t>
            </a:r>
          </a:p>
          <a:p>
            <a:r>
              <a:rPr lang="ru-RU" dirty="0" smtClean="0"/>
              <a:t>Учителя писали рабочие программы по предметам.</a:t>
            </a:r>
          </a:p>
          <a:p>
            <a:r>
              <a:rPr lang="ru-RU" dirty="0" smtClean="0"/>
              <a:t>Создали Совет по введению ФГОС и рабочие группы.</a:t>
            </a:r>
          </a:p>
          <a:p>
            <a:r>
              <a:rPr lang="ru-RU" dirty="0" smtClean="0"/>
              <a:t>Ходили на обучающие семинары.</a:t>
            </a:r>
          </a:p>
          <a:p>
            <a:r>
              <a:rPr lang="ru-RU" dirty="0" smtClean="0"/>
              <a:t>Провели городской семинар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endParaRPr lang="ru-RU" sz="2400" b="1" dirty="0" smtClean="0"/>
          </a:p>
          <a:p>
            <a:pPr marL="993775" indent="-255588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dirty="0" smtClean="0"/>
              <a:t>«РЕАЛИЗАЦИЯ СИСТЕМНО-ДЕЯТЕЛЬСТНОГО </a:t>
            </a:r>
          </a:p>
          <a:p>
            <a:pPr marL="993775" indent="-255588">
              <a:lnSpc>
                <a:spcPct val="110000"/>
              </a:lnSpc>
              <a:spcBef>
                <a:spcPts val="0"/>
              </a:spcBef>
              <a:buNone/>
            </a:pPr>
            <a:endParaRPr lang="ru-RU" sz="2400" b="1" dirty="0" smtClean="0"/>
          </a:p>
          <a:p>
            <a:pPr marL="993775" indent="-255588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dirty="0" smtClean="0"/>
              <a:t>ПОДХОДА НА УРОКАХ»</a:t>
            </a:r>
            <a:endParaRPr lang="ru-RU" sz="2400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Критерии готовности ОУ к введению стандарта</a:t>
            </a:r>
            <a:endParaRPr lang="ru-RU" sz="1800"/>
          </a:p>
        </p:txBody>
      </p:sp>
      <p:sp>
        <p:nvSpPr>
          <p:cNvPr id="20484" name="Text Box 3"/>
          <p:cNvSpPr txBox="1">
            <a:spLocks noChangeArrowheads="1"/>
          </p:cNvSpPr>
          <p:nvPr/>
        </p:nvSpPr>
        <p:spPr bwMode="auto">
          <a:xfrm>
            <a:off x="323850" y="1412776"/>
            <a:ext cx="8569325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ru-RU" sz="1800" dirty="0">
                <a:solidFill>
                  <a:schemeClr val="accent2"/>
                </a:solidFill>
              </a:rPr>
              <a:t> </a:t>
            </a:r>
            <a:endParaRPr lang="ru-RU" sz="2400" b="1" dirty="0"/>
          </a:p>
          <a:p>
            <a:pPr algn="l">
              <a:buFontTx/>
              <a:buChar char="-"/>
            </a:pPr>
            <a:r>
              <a:rPr lang="ru-RU" b="1" u="sng" dirty="0"/>
              <a:t> определена оптимальная для реализации модель организации образовательного процесса, обеспечивающая организацию внеурочной деятельности обучающихся </a:t>
            </a:r>
            <a:endParaRPr lang="ru-RU" b="1" u="sng" dirty="0" smtClean="0"/>
          </a:p>
          <a:p>
            <a:pPr algn="l">
              <a:buFontTx/>
              <a:buChar char="-"/>
            </a:pPr>
            <a:endParaRPr lang="ru-RU" b="1" u="sng" dirty="0"/>
          </a:p>
          <a:p>
            <a:pPr algn="l">
              <a:buFontTx/>
              <a:buChar char="-"/>
            </a:pPr>
            <a:r>
              <a:rPr lang="ru-RU" b="1" u="sng" dirty="0"/>
              <a:t> разработан план методической работы, обеспечивающей сопровождение введения ФГОС;</a:t>
            </a:r>
          </a:p>
          <a:p>
            <a:pPr algn="l">
              <a:buFontTx/>
              <a:buChar char="-"/>
            </a:pPr>
            <a:endParaRPr lang="ru-RU" b="1" u="sng" dirty="0"/>
          </a:p>
          <a:p>
            <a:pPr algn="l">
              <a:buFontTx/>
              <a:buChar char="-"/>
            </a:pPr>
            <a:r>
              <a:rPr lang="ru-RU" b="1" u="sng" dirty="0"/>
              <a:t>осуществлено повышение квалификации </a:t>
            </a:r>
            <a:r>
              <a:rPr lang="ru-RU" b="1" u="sng" dirty="0" smtClean="0"/>
              <a:t>учителей </a:t>
            </a:r>
            <a:r>
              <a:rPr lang="ru-RU" b="1" u="sng" dirty="0"/>
              <a:t>начальных классов (возможно поэтапно по мере введения ФГОС начального общего образования);</a:t>
            </a:r>
          </a:p>
          <a:p>
            <a:pPr algn="l">
              <a:buFontTx/>
              <a:buChar char="-"/>
            </a:pPr>
            <a:endParaRPr lang="ru-RU" b="1" u="sng" dirty="0"/>
          </a:p>
          <a:p>
            <a:pPr algn="l"/>
            <a:r>
              <a:rPr lang="ru-RU" b="1" u="sng" dirty="0"/>
              <a:t>- обеспечены кадровые, финансовые, материально-технические и иные условия реализации основной образовательной программы начального общего образования в соответствии с требованиями  ФГОС.</a:t>
            </a:r>
            <a:r>
              <a:rPr lang="ru-RU" dirty="0"/>
              <a:t>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778098"/>
          </a:xfrm>
        </p:spPr>
        <p:txBody>
          <a:bodyPr>
            <a:normAutofit/>
          </a:bodyPr>
          <a:lstStyle/>
          <a:p>
            <a:pPr algn="ctr"/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032" y="0"/>
            <a:ext cx="8712968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Программа  НОО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39552" y="1125538"/>
            <a:ext cx="7992888" cy="5399087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sz="7200" b="1" dirty="0" smtClean="0"/>
          </a:p>
          <a:p>
            <a:pPr>
              <a:buNone/>
            </a:pPr>
            <a:r>
              <a:rPr lang="ru-RU" sz="7200" b="1" dirty="0" smtClean="0"/>
              <a:t>СОДЕРЖАНИЕ</a:t>
            </a:r>
            <a:endParaRPr lang="ru-RU" sz="7200" dirty="0" smtClean="0"/>
          </a:p>
          <a:p>
            <a:pPr>
              <a:buNone/>
            </a:pPr>
            <a:r>
              <a:rPr lang="ru-RU" sz="4800" dirty="0" smtClean="0"/>
              <a:t> </a:t>
            </a:r>
          </a:p>
          <a:p>
            <a:pPr>
              <a:buNone/>
            </a:pPr>
            <a:r>
              <a:rPr lang="ru-RU" sz="4800" dirty="0" smtClean="0"/>
              <a:t>I</a:t>
            </a:r>
            <a:r>
              <a:rPr lang="ru-RU" sz="6400" dirty="0" smtClean="0"/>
              <a:t>. </a:t>
            </a:r>
            <a:r>
              <a:rPr lang="ru-RU" sz="6400" b="1" dirty="0" smtClean="0"/>
              <a:t>Целевой раздел</a:t>
            </a:r>
          </a:p>
          <a:p>
            <a:pPr>
              <a:buNone/>
            </a:pPr>
            <a:r>
              <a:rPr lang="ru-RU" sz="6400" b="1" dirty="0" smtClean="0"/>
              <a:t> 1.1.Пояснительная  записка</a:t>
            </a:r>
          </a:p>
          <a:p>
            <a:pPr>
              <a:buNone/>
            </a:pPr>
            <a:r>
              <a:rPr lang="ru-RU" sz="6400" b="1" dirty="0" smtClean="0"/>
              <a:t> 1.2.Планируемые результаты освоения обучающимися основной образовательной программы основного общего образования</a:t>
            </a:r>
          </a:p>
          <a:p>
            <a:pPr>
              <a:buNone/>
            </a:pPr>
            <a:r>
              <a:rPr lang="ru-RU" sz="6400" b="1" dirty="0" smtClean="0"/>
              <a:t> 1.3.Система оценки достижения планируемых результатов освоения основной образовательной программы начального общего образования</a:t>
            </a:r>
          </a:p>
          <a:p>
            <a:pPr>
              <a:buNone/>
            </a:pPr>
            <a:r>
              <a:rPr lang="ru-RU" sz="6400" b="1" dirty="0" smtClean="0"/>
              <a:t> </a:t>
            </a:r>
          </a:p>
          <a:p>
            <a:pPr>
              <a:buNone/>
            </a:pPr>
            <a:r>
              <a:rPr lang="ru-RU" sz="6400" b="1" dirty="0" smtClean="0"/>
              <a:t>II. Содержательный раздел</a:t>
            </a:r>
          </a:p>
          <a:p>
            <a:pPr>
              <a:buNone/>
            </a:pPr>
            <a:r>
              <a:rPr lang="ru-RU" sz="6400" b="1" dirty="0" smtClean="0"/>
              <a:t> 2.1.Программа развития универсальных учебных действий на ступени начального общего образования</a:t>
            </a:r>
          </a:p>
          <a:p>
            <a:pPr>
              <a:buNone/>
            </a:pPr>
            <a:r>
              <a:rPr lang="ru-RU" sz="6400" b="1" dirty="0" smtClean="0"/>
              <a:t>2.2.Программы отдельных учебных предметов, курсов</a:t>
            </a:r>
          </a:p>
          <a:p>
            <a:pPr>
              <a:buNone/>
            </a:pPr>
            <a:r>
              <a:rPr lang="ru-RU" sz="6400" b="1" dirty="0" smtClean="0"/>
              <a:t> 2.3.Программа духовно-нравственного развития,  воспитания обучающихся </a:t>
            </a:r>
          </a:p>
          <a:p>
            <a:pPr>
              <a:buNone/>
            </a:pPr>
            <a:r>
              <a:rPr lang="ru-RU" sz="6400" b="1" dirty="0" smtClean="0"/>
              <a:t> 2.4.Программа формирования экологической культуры, здорового  и безопасного образа жизни</a:t>
            </a:r>
          </a:p>
          <a:p>
            <a:pPr>
              <a:buNone/>
            </a:pPr>
            <a:r>
              <a:rPr lang="ru-RU" sz="6400" b="1" dirty="0" smtClean="0"/>
              <a:t> 2.5.Программа коррекционной работы</a:t>
            </a:r>
          </a:p>
          <a:p>
            <a:pPr>
              <a:buNone/>
            </a:pPr>
            <a:r>
              <a:rPr lang="ru-RU" sz="6400" b="1" dirty="0" smtClean="0"/>
              <a:t> </a:t>
            </a:r>
          </a:p>
          <a:p>
            <a:pPr>
              <a:buNone/>
            </a:pPr>
            <a:r>
              <a:rPr lang="ru-RU" sz="6400" b="1" dirty="0" smtClean="0"/>
              <a:t>III. Организационный раздел</a:t>
            </a:r>
          </a:p>
          <a:p>
            <a:pPr>
              <a:buNone/>
            </a:pPr>
            <a:r>
              <a:rPr lang="ru-RU" sz="6400" b="1" dirty="0" smtClean="0"/>
              <a:t> 3.1.Учебный план начального общего образования</a:t>
            </a:r>
          </a:p>
          <a:p>
            <a:pPr>
              <a:buNone/>
            </a:pPr>
            <a:r>
              <a:rPr lang="ru-RU" sz="6400" b="1" dirty="0" smtClean="0"/>
              <a:t> 3.2.Система условий реализации основной образовательной программы в соответствии с требованиями Стандарта</a:t>
            </a:r>
          </a:p>
          <a:p>
            <a:pPr>
              <a:buNone/>
            </a:pPr>
            <a:r>
              <a:rPr lang="ru-RU" sz="6400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Перечень  </a:t>
            </a:r>
            <a:r>
              <a:rPr lang="ru-RU" sz="2400" dirty="0">
                <a:solidFill>
                  <a:schemeClr val="bg1"/>
                </a:solidFill>
              </a:rPr>
              <a:t/>
            </a:r>
            <a:br>
              <a:rPr lang="ru-RU" sz="2400" dirty="0">
                <a:solidFill>
                  <a:schemeClr val="bg1"/>
                </a:solidFill>
              </a:rPr>
            </a:br>
            <a:r>
              <a:rPr lang="ru-RU" sz="2400" b="1" dirty="0">
                <a:solidFill>
                  <a:schemeClr val="bg1"/>
                </a:solidFill>
              </a:rPr>
              <a:t>нормативно – правовых документов школьного уровня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552" y="1700808"/>
            <a:ext cx="8280920" cy="496855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 b="1" dirty="0"/>
              <a:t>О переходе ОУ на обучение по ФГОС НОО; </a:t>
            </a:r>
          </a:p>
          <a:p>
            <a:pPr>
              <a:lnSpc>
                <a:spcPct val="80000"/>
              </a:lnSpc>
            </a:pPr>
            <a:r>
              <a:rPr lang="ru-RU" sz="1800" b="1" dirty="0"/>
              <a:t>О разработке образовательной программы на 2010 -2011 </a:t>
            </a:r>
            <a:r>
              <a:rPr lang="ru-RU" sz="1800" b="1" dirty="0" err="1"/>
              <a:t>уч</a:t>
            </a:r>
            <a:r>
              <a:rPr lang="ru-RU" sz="1800" b="1" dirty="0"/>
              <a:t>. год; </a:t>
            </a:r>
          </a:p>
          <a:p>
            <a:pPr>
              <a:lnSpc>
                <a:spcPct val="80000"/>
              </a:lnSpc>
            </a:pPr>
            <a:r>
              <a:rPr lang="ru-RU" sz="1800" b="1" dirty="0"/>
              <a:t>О создании рабочей группы по введению в ФГОС; </a:t>
            </a:r>
          </a:p>
          <a:p>
            <a:pPr>
              <a:lnSpc>
                <a:spcPct val="80000"/>
              </a:lnSpc>
            </a:pPr>
            <a:r>
              <a:rPr lang="ru-RU" sz="1800" b="1" dirty="0"/>
              <a:t>Положение о рабочей группе;</a:t>
            </a:r>
          </a:p>
          <a:p>
            <a:pPr>
              <a:lnSpc>
                <a:spcPct val="80000"/>
              </a:lnSpc>
            </a:pPr>
            <a:r>
              <a:rPr lang="ru-RU" sz="1800" b="1" dirty="0"/>
              <a:t>Об утверждении плана ОУ по повышению уровня профессионального мастерства педагогических работников; </a:t>
            </a:r>
          </a:p>
          <a:p>
            <a:pPr>
              <a:lnSpc>
                <a:spcPct val="80000"/>
              </a:lnSpc>
            </a:pPr>
            <a:r>
              <a:rPr lang="ru-RU" sz="1800" b="1" dirty="0"/>
              <a:t>О внесении изменений в должностные инструкции учителя начальных классов, заместителя директора по УВР, курирующего реализацию ФГОС НОО, психолога, педагога дополнительного образования; </a:t>
            </a:r>
          </a:p>
          <a:p>
            <a:pPr>
              <a:lnSpc>
                <a:spcPct val="80000"/>
              </a:lnSpc>
            </a:pPr>
            <a:r>
              <a:rPr lang="ru-RU" sz="1800" b="1" dirty="0"/>
              <a:t>О проведении </a:t>
            </a:r>
            <a:r>
              <a:rPr lang="ru-RU" sz="1800" b="1" dirty="0" err="1"/>
              <a:t>внутришкольного</a:t>
            </a:r>
            <a:r>
              <a:rPr lang="ru-RU" sz="1800" b="1" dirty="0"/>
              <a:t> контроля по реализации ФГОС НОО; </a:t>
            </a:r>
          </a:p>
          <a:p>
            <a:pPr>
              <a:lnSpc>
                <a:spcPct val="80000"/>
              </a:lnSpc>
            </a:pPr>
            <a:r>
              <a:rPr lang="ru-RU" sz="1800" b="1" dirty="0"/>
              <a:t>Об утверждении списка учебников, УМК и учебных пособий, используемых в образовательном процессе;</a:t>
            </a:r>
          </a:p>
          <a:p>
            <a:pPr>
              <a:lnSpc>
                <a:spcPct val="80000"/>
              </a:lnSpc>
            </a:pPr>
            <a:r>
              <a:rPr lang="ru-RU" sz="1800" b="1" dirty="0"/>
              <a:t>Об утверждении плана методической работы, обеспечивающего сопровождение введения ФГОС;</a:t>
            </a:r>
            <a:r>
              <a:rPr lang="ru-RU" sz="1800" dirty="0"/>
              <a:t> </a:t>
            </a:r>
          </a:p>
          <a:p>
            <a:pPr>
              <a:lnSpc>
                <a:spcPct val="80000"/>
              </a:lnSpc>
            </a:pPr>
            <a:r>
              <a:rPr lang="ru-RU" sz="1800" b="1" dirty="0"/>
              <a:t>О создании модели организации образовательного процесса, </a:t>
            </a:r>
            <a:r>
              <a:rPr lang="ru-RU" sz="1800" b="1" dirty="0" err="1"/>
              <a:t>обеспечивающаую</a:t>
            </a:r>
            <a:r>
              <a:rPr lang="ru-RU" sz="1800" b="1" dirty="0"/>
              <a:t> организацию внеурочной деятельности обучающихся;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Сетевой </a:t>
            </a:r>
            <a:r>
              <a:rPr lang="ru-RU" sz="3600" dirty="0" smtClean="0"/>
              <a:t>график</a:t>
            </a:r>
            <a:endParaRPr lang="ru-RU" sz="3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539552" y="1196752"/>
          <a:ext cx="8229600" cy="5461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528"/>
                <a:gridCol w="4968552"/>
                <a:gridCol w="1594520"/>
              </a:tblGrid>
              <a:tr h="4837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Направление мероприятия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Мероприятия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Сроки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6260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Создание организационно-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Управленческих условий внедрения ФГОС НОО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Разработка и утверждение плана-графика мероприятий по реализации направлений ФГОС.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2012г.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143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Разработка и утверждение положений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- О внеурочной деятельности обучающихся;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- О системе оценки,  формах и порядке промежуточной аттестации обучающихся начальной ступени образования;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- О портфолио  обучающегося начальных классов.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август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2012г.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41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432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Разработка и реализация моделей взаимодействия  школы  и учреждений дополнительного образования детей, обеспечивающих организацию внеурочной деятельности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август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2012г.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62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Разработка плана научно-методической работы с ориентацией на проблемы введения ФГОС НОО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август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2012г.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62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Рассмотрение вопросов введения ФГОС НОО на МО учителей начальной школы.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2012-2013г.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395536" y="180975"/>
          <a:ext cx="8424936" cy="60742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8650"/>
                <a:gridCol w="4939050"/>
                <a:gridCol w="1927236"/>
              </a:tblGrid>
              <a:tr h="422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Направление мероприятия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Мероприятия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Сроки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413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Проведение педагогического совета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«ФГОС. Первый опыт»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ноябрь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2012г.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662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Разработка,  экспертиза и утверждение рабочих программ по предметам, программ внеурочной деятельности.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август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2012г.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074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Разработка и утверждение учебного плана МБОУ г.Иркутска СОШ №39  на 2013-2014 уч.год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2013г.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4537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Определение списка учебников и учебных пособий, используемых в образовательном процессе в соответствии с ФГОС НОО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2013г.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4537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Организация  индивидуального консультирования педагогов по вопросам психолого-педагогического сопровождения введения ФГОС.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2012-2013г.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5672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22222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Организация работы с одаренными детьми: участие в интеллектуальных конкурсах, олимпиадах различного уровня; различных соревнованиях и конкурсах.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2012-2013г.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66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600">
                          <a:solidFill>
                            <a:srgbClr val="22222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Проведение круглого стола для учителей начальной школы по теме: «Как проектировать универсальные учебные действия в начальной</a:t>
                      </a:r>
                      <a:r>
                        <a:rPr lang="ru-RU" sz="1600" i="1">
                          <a:solidFill>
                            <a:srgbClr val="22222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>
                          <a:solidFill>
                            <a:srgbClr val="22222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школе».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март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2013г.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467544" y="404813"/>
          <a:ext cx="8352928" cy="6171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/>
                <a:gridCol w="5152495"/>
                <a:gridCol w="1472241"/>
              </a:tblGrid>
              <a:tr h="5765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Направление мероприятия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Мероприятия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Сроки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1826">
                <a:tc rowSpan="2"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Создание кадрового обеспечения внедрения ФГОС НОО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Анализ  кадрового обеспечения введения ФГОС НОО.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октябрь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2012г.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828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Организация участия педагогов в муниципальных семинарах по реализации ФГОС НОО.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октябрь –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апрель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2012-2013г.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40663">
                <a:tc rowSpan="4"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Создание материально-технического обеспечения внедрения ФГОС НОО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Обеспечение оснащённости школы в соответствии с требованиями ФГОС НОО к оснащённости учебного процесса и оборудованию учебных помещений.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август-май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2012-2013г.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7679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 соответствия материально-технической базы  школы действующим санитарным и противопожарным нормам, нормам охраны труда работников образовательного учреждения.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март – август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2012г.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0759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Комплектование библиотеки печатными и электронными образовательными ресурсами по всем учебным предметам.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июнь– август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2012г.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7679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доступа  педагогов к электронным образовательным  ресурсам, размещённым в федеральных  и региональных базах данных, в сети Интернет.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октябрь –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bg1"/>
                </a:solidFill>
              </a:rPr>
              <a:t>Выбор УМК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7651" name="Содержимое 2"/>
          <p:cNvSpPr>
            <a:spLocks noGrp="1"/>
          </p:cNvSpPr>
          <p:nvPr>
            <p:ph idx="4294967295"/>
          </p:nvPr>
        </p:nvSpPr>
        <p:spPr>
          <a:xfrm>
            <a:off x="395536" y="1481138"/>
            <a:ext cx="8352928" cy="4525962"/>
          </a:xfrm>
        </p:spPr>
        <p:txBody>
          <a:bodyPr/>
          <a:lstStyle/>
          <a:p>
            <a:pPr eaLnBrk="1" hangingPunct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Мы решили оставить 1 систему подготовки детей в начальной школе 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«Перспектива».</a:t>
            </a:r>
          </a:p>
          <a:p>
            <a:pPr eaLnBrk="1" hangingPunct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 технологии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деятельностного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метода накоплен богатый опыт, который был представлен педагогами школы на методических мероприятиях разного уровня. </a:t>
            </a:r>
          </a:p>
          <a:p>
            <a:pPr eaLnBrk="1" hangingPunct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Учителями накоплен опыт и материал для работы.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Считаем, вне зависимости от системы, ученик должен получить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знания, определяемые стандартом.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8291264" cy="576064"/>
          </a:xfrm>
          <a:solidFill>
            <a:schemeClr val="bg1">
              <a:lumMod val="50000"/>
              <a:lumOff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Тип </a:t>
            </a:r>
            <a:r>
              <a:rPr lang="ru-RU" b="1" dirty="0">
                <a:solidFill>
                  <a:schemeClr val="bg1"/>
                </a:solidFill>
                <a:effectLst/>
              </a:rPr>
              <a:t>урока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11560" y="1125538"/>
            <a:ext cx="8030790" cy="55435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800" b="1" dirty="0"/>
              <a:t>Урок первичного предъявления новых знаний</a:t>
            </a:r>
          </a:p>
          <a:p>
            <a:pPr>
              <a:lnSpc>
                <a:spcPct val="80000"/>
              </a:lnSpc>
            </a:pPr>
            <a:r>
              <a:rPr lang="ru-RU" sz="2800" b="1" dirty="0"/>
              <a:t> Урок формирования первоначальных предметных умений</a:t>
            </a:r>
          </a:p>
          <a:p>
            <a:pPr>
              <a:lnSpc>
                <a:spcPct val="80000"/>
              </a:lnSpc>
            </a:pPr>
            <a:r>
              <a:rPr lang="ru-RU" sz="2800" b="1" dirty="0"/>
              <a:t>Урок применения предметных умений</a:t>
            </a:r>
          </a:p>
          <a:p>
            <a:pPr>
              <a:lnSpc>
                <a:spcPct val="80000"/>
              </a:lnSpc>
            </a:pPr>
            <a:r>
              <a:rPr lang="ru-RU" sz="2800" b="1" dirty="0"/>
              <a:t>Урок обобщения и систематизации </a:t>
            </a:r>
          </a:p>
          <a:p>
            <a:pPr>
              <a:lnSpc>
                <a:spcPct val="80000"/>
              </a:lnSpc>
            </a:pPr>
            <a:r>
              <a:rPr lang="ru-RU" sz="2800" b="1" dirty="0"/>
              <a:t>Урок повторения </a:t>
            </a:r>
          </a:p>
          <a:p>
            <a:pPr>
              <a:lnSpc>
                <a:spcPct val="80000"/>
              </a:lnSpc>
            </a:pPr>
            <a:r>
              <a:rPr lang="ru-RU" sz="2800" b="1" dirty="0"/>
              <a:t>Контрольный урок</a:t>
            </a:r>
          </a:p>
          <a:p>
            <a:pPr>
              <a:lnSpc>
                <a:spcPct val="80000"/>
              </a:lnSpc>
            </a:pPr>
            <a:r>
              <a:rPr lang="ru-RU" sz="2800" b="1" dirty="0"/>
              <a:t>Коррекционный урок</a:t>
            </a:r>
          </a:p>
          <a:p>
            <a:pPr>
              <a:lnSpc>
                <a:spcPct val="80000"/>
              </a:lnSpc>
            </a:pPr>
            <a:r>
              <a:rPr lang="ru-RU" sz="2800" b="1" dirty="0"/>
              <a:t>Комбинированный урок</a:t>
            </a:r>
          </a:p>
          <a:p>
            <a:pPr>
              <a:lnSpc>
                <a:spcPct val="80000"/>
              </a:lnSpc>
            </a:pPr>
            <a:r>
              <a:rPr lang="ru-RU" sz="2800" b="1" dirty="0"/>
              <a:t>Учебная экскурсия</a:t>
            </a:r>
          </a:p>
          <a:p>
            <a:pPr>
              <a:lnSpc>
                <a:spcPct val="80000"/>
              </a:lnSpc>
            </a:pPr>
            <a:r>
              <a:rPr lang="ru-RU" sz="2800" b="1" dirty="0"/>
              <a:t>Урок решения практических, проектных задач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ciot-anapa.ru/images/stories/for_parents/uud-shema.jpg"/>
          <p:cNvPicPr>
            <a:picLocks noChangeAspect="1" noChangeArrowheads="1"/>
          </p:cNvPicPr>
          <p:nvPr/>
        </p:nvPicPr>
        <p:blipFill>
          <a:blip r:embed="rId2" cstate="print"/>
          <a:srcRect t="7031" r="-128" b="31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 descr="Rectangle: Click to edit Master text styles&#10;Second level&#10;Third level&#10;Fourth level&#10;Fifth level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5286375"/>
          </a:xfr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algn="ctr" eaLnBrk="1" hangingPunct="1">
              <a:defRPr/>
            </a:pPr>
            <a:endParaRPr lang="ru-RU" sz="28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None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Планирование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1" hangingPunct="1">
              <a:defRPr/>
            </a:pPr>
            <a:endParaRPr lang="ru-RU" sz="28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sz="28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3569" y="1556792"/>
          <a:ext cx="8064895" cy="505423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62012"/>
                <a:gridCol w="508026"/>
                <a:gridCol w="746185"/>
                <a:gridCol w="1649637"/>
                <a:gridCol w="1662731"/>
                <a:gridCol w="1269959"/>
                <a:gridCol w="1466345"/>
              </a:tblGrid>
              <a:tr h="1069894">
                <a:tc rowSpan="2"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Сроки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№№ уроков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Тема (раздел)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Планируемые результаты обучения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Возможные виды деятельности учащихся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Возможные формы контроля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8826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Предметные умения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Универсаль</a:t>
                      </a:r>
                      <a:endParaRPr lang="ru-RU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1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ные</a:t>
                      </a:r>
                      <a:r>
                        <a:rPr lang="ru-RU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учебные действия</a:t>
                      </a:r>
                    </a:p>
                    <a:p>
                      <a:pPr algn="ctr"/>
                      <a:r>
                        <a:rPr lang="ru-RU" sz="32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(УУД)</a:t>
                      </a:r>
                      <a:endParaRPr lang="ru-RU" sz="32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994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27B8-B254-47DC-9207-17180B4E3BDA}" type="slidenum">
              <a:rPr lang="ru-RU"/>
              <a:pPr>
                <a:defRPr/>
              </a:pPr>
              <a:t>18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Профессионализм учителя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914400"/>
            <a:ext cx="8229600" cy="5638800"/>
          </a:xfrm>
        </p:spPr>
        <p:txBody>
          <a:bodyPr>
            <a:normAutofit fontScale="85000" lnSpcReduction="10000"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sz="3800" i="1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800" i="1" dirty="0" smtClean="0"/>
              <a:t>Проектирование учебного процесса</a:t>
            </a:r>
            <a:endParaRPr lang="ru-RU" sz="3800" dirty="0" smtClean="0"/>
          </a:p>
          <a:p>
            <a:pPr marL="1005840" lvl="2" indent="-256032" eaLnBrk="1" fontAlgn="auto" hangingPunct="1">
              <a:spcAft>
                <a:spcPts val="0"/>
              </a:spcAft>
              <a:buFont typeface="Arial"/>
              <a:buChar char="○"/>
              <a:defRPr/>
            </a:pPr>
            <a:r>
              <a:rPr lang="ru-RU" dirty="0" smtClean="0"/>
              <a:t>тематическое планирование учебного процесса  на основе проецирования итоговых результатов  на данный этап учебного процесса,</a:t>
            </a:r>
          </a:p>
          <a:p>
            <a:pPr marL="1005840" lvl="2" indent="-256032" eaLnBrk="1" fontAlgn="auto" hangingPunct="1">
              <a:spcAft>
                <a:spcPts val="0"/>
              </a:spcAft>
              <a:buFont typeface="Arial"/>
              <a:buChar char="○"/>
              <a:defRPr/>
            </a:pPr>
            <a:r>
              <a:rPr lang="ru-RU" dirty="0" smtClean="0"/>
              <a:t>проектирование «учебных ситуаций»;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800" i="1" dirty="0" smtClean="0"/>
              <a:t>Организация работы обучающихся</a:t>
            </a:r>
            <a:endParaRPr lang="ru-RU" sz="3800" dirty="0" smtClean="0"/>
          </a:p>
          <a:p>
            <a:pPr marL="1005840" lvl="2" indent="-256032" eaLnBrk="1" fontAlgn="auto" hangingPunct="1">
              <a:spcAft>
                <a:spcPts val="0"/>
              </a:spcAft>
              <a:buFont typeface="Arial"/>
              <a:buChar char="○"/>
              <a:defRPr/>
            </a:pPr>
            <a:r>
              <a:rPr lang="ru-RU" dirty="0" smtClean="0"/>
              <a:t>в группах и парах,</a:t>
            </a:r>
          </a:p>
          <a:p>
            <a:pPr marL="1005840" lvl="2" indent="-256032" eaLnBrk="1" fontAlgn="auto" hangingPunct="1">
              <a:spcAft>
                <a:spcPts val="0"/>
              </a:spcAft>
              <a:buFont typeface="Arial"/>
              <a:buChar char="○"/>
              <a:defRPr/>
            </a:pPr>
            <a:r>
              <a:rPr lang="ru-RU" dirty="0" smtClean="0"/>
              <a:t>в мобильных группах,</a:t>
            </a:r>
          </a:p>
          <a:p>
            <a:pPr marL="1005840" lvl="2" indent="-256032" eaLnBrk="1" fontAlgn="auto" hangingPunct="1">
              <a:spcAft>
                <a:spcPts val="0"/>
              </a:spcAft>
              <a:buFont typeface="Arial"/>
              <a:buChar char="○"/>
              <a:defRPr/>
            </a:pPr>
            <a:r>
              <a:rPr lang="ru-RU" dirty="0" smtClean="0"/>
              <a:t>индивидуальная поддержка детей,</a:t>
            </a:r>
          </a:p>
          <a:p>
            <a:pPr marL="1005840" lvl="2" indent="-256032" eaLnBrk="1" fontAlgn="auto" hangingPunct="1">
              <a:spcAft>
                <a:spcPts val="0"/>
              </a:spcAft>
              <a:buFont typeface="Arial"/>
              <a:buChar char="○"/>
              <a:defRPr/>
            </a:pPr>
            <a:r>
              <a:rPr lang="ru-RU" dirty="0" smtClean="0"/>
              <a:t>организация проектной деятельности;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800" i="1" dirty="0" smtClean="0"/>
              <a:t>Оценочная деятельность</a:t>
            </a:r>
            <a:endParaRPr lang="ru-RU" sz="3800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800" i="1" dirty="0" smtClean="0"/>
              <a:t>ИКТ-компетентность</a:t>
            </a:r>
            <a:endParaRPr lang="ru-RU" sz="3800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200" dirty="0" smtClean="0"/>
              <a:t>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609601" y="228600"/>
            <a:ext cx="8138864" cy="96815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>
                <a:solidFill>
                  <a:schemeClr val="bg1"/>
                </a:solidFill>
                <a:latin typeface="Arial" charset="0"/>
              </a:rPr>
              <a:t>Модели внеурочной деятельности</a:t>
            </a:r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914400" y="1600200"/>
            <a:ext cx="7772400" cy="4757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 defTabSz="449263">
              <a:lnSpc>
                <a:spcPct val="90000"/>
              </a:lnSpc>
              <a:spcBef>
                <a:spcPct val="20000"/>
              </a:spcBef>
              <a:buClr>
                <a:srgbClr val="B2B2B2"/>
              </a:buClr>
              <a:buSzPct val="9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dirty="0">
                <a:latin typeface="Arial" charset="0"/>
              </a:rPr>
              <a:t>1 уровень:</a:t>
            </a:r>
            <a:r>
              <a:rPr lang="ru-RU" sz="2800" dirty="0">
                <a:solidFill>
                  <a:srgbClr val="CCCCFF"/>
                </a:solidFill>
                <a:latin typeface="Arial" charset="0"/>
              </a:rPr>
              <a:t> </a:t>
            </a:r>
            <a:r>
              <a:rPr lang="ru-RU" sz="2800" dirty="0">
                <a:latin typeface="Arial" charset="0"/>
              </a:rPr>
              <a:t>набор кружков, секций, клубов, объединений по интересам</a:t>
            </a:r>
          </a:p>
          <a:p>
            <a:pPr marL="341313" indent="-341313" defTabSz="449263">
              <a:lnSpc>
                <a:spcPct val="90000"/>
              </a:lnSpc>
              <a:spcBef>
                <a:spcPct val="20000"/>
              </a:spcBef>
              <a:buClr>
                <a:srgbClr val="B2B2B2"/>
              </a:buClr>
              <a:buSzPct val="9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dirty="0">
                <a:latin typeface="Arial" charset="0"/>
              </a:rPr>
              <a:t>2 уровень:</a:t>
            </a:r>
            <a:r>
              <a:rPr lang="ru-RU" sz="2800" dirty="0">
                <a:solidFill>
                  <a:srgbClr val="CCCCFF"/>
                </a:solidFill>
                <a:latin typeface="Arial" charset="0"/>
              </a:rPr>
              <a:t>  </a:t>
            </a:r>
            <a:r>
              <a:rPr lang="ru-RU" sz="2800" dirty="0">
                <a:latin typeface="Arial" charset="0"/>
              </a:rPr>
              <a:t>открытая зона поиска в процессе обновления содержания основного образования</a:t>
            </a:r>
          </a:p>
          <a:p>
            <a:pPr marL="341313" indent="-341313" defTabSz="449263">
              <a:lnSpc>
                <a:spcPct val="90000"/>
              </a:lnSpc>
              <a:spcBef>
                <a:spcPct val="20000"/>
              </a:spcBef>
              <a:buClr>
                <a:srgbClr val="B2B2B2"/>
              </a:buClr>
              <a:buSzPct val="9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dirty="0">
                <a:latin typeface="Arial" charset="0"/>
              </a:rPr>
              <a:t>3 уровень:</a:t>
            </a:r>
            <a:r>
              <a:rPr lang="ru-RU" sz="2800" dirty="0">
                <a:solidFill>
                  <a:srgbClr val="CCCCFF"/>
                </a:solidFill>
                <a:latin typeface="Arial" charset="0"/>
              </a:rPr>
              <a:t> </a:t>
            </a:r>
            <a:r>
              <a:rPr lang="ru-RU" sz="2800" dirty="0">
                <a:latin typeface="Arial" charset="0"/>
              </a:rPr>
              <a:t>тесное взаимодействие общеобразовательной школы и УДО</a:t>
            </a:r>
          </a:p>
          <a:p>
            <a:pPr marL="341313" indent="-341313" defTabSz="449263">
              <a:lnSpc>
                <a:spcPct val="90000"/>
              </a:lnSpc>
              <a:spcBef>
                <a:spcPct val="20000"/>
              </a:spcBef>
              <a:buClr>
                <a:srgbClr val="B2B2B2"/>
              </a:buClr>
              <a:buSzPct val="9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dirty="0">
                <a:latin typeface="Arial" charset="0"/>
              </a:rPr>
              <a:t>4 уровень:</a:t>
            </a:r>
            <a:r>
              <a:rPr lang="ru-RU" sz="2800" dirty="0">
                <a:solidFill>
                  <a:srgbClr val="CCCCFF"/>
                </a:solidFill>
                <a:latin typeface="Arial" charset="0"/>
              </a:rPr>
              <a:t> </a:t>
            </a:r>
            <a:r>
              <a:rPr lang="ru-RU" sz="2800" dirty="0">
                <a:latin typeface="Arial" charset="0"/>
              </a:rPr>
              <a:t>учебно-воспитательный комплекс (УВК)</a:t>
            </a:r>
            <a:r>
              <a:rPr lang="ru-RU" sz="2800" dirty="0">
                <a:solidFill>
                  <a:srgbClr val="CCCCFF"/>
                </a:solidFill>
                <a:latin typeface="Arial" charset="0"/>
              </a:rPr>
              <a:t>  </a:t>
            </a:r>
          </a:p>
          <a:p>
            <a:pPr marL="341313" indent="-341313" defTabSz="449263">
              <a:lnSpc>
                <a:spcPct val="90000"/>
              </a:lnSpc>
              <a:spcBef>
                <a:spcPct val="20000"/>
              </a:spcBef>
              <a:buClr>
                <a:srgbClr val="B2B2B2"/>
              </a:buClr>
              <a:buSzPct val="9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dirty="0">
                <a:latin typeface="Arial" charset="0"/>
              </a:rPr>
              <a:t>5 уровень:</a:t>
            </a:r>
            <a:r>
              <a:rPr lang="ru-RU" sz="2800" dirty="0">
                <a:solidFill>
                  <a:srgbClr val="CCCCFF"/>
                </a:solidFill>
                <a:latin typeface="Arial" charset="0"/>
              </a:rPr>
              <a:t> </a:t>
            </a:r>
            <a:r>
              <a:rPr lang="ru-RU" sz="2800" dirty="0">
                <a:latin typeface="Arial" charset="0"/>
              </a:rPr>
              <a:t>Школа полного дня </a:t>
            </a:r>
          </a:p>
          <a:p>
            <a:pPr marL="341313" indent="-341313" defTabSz="449263">
              <a:lnSpc>
                <a:spcPct val="90000"/>
              </a:lnSpc>
              <a:spcBef>
                <a:spcPct val="20000"/>
              </a:spcBef>
              <a:buClr>
                <a:srgbClr val="B2B2B2"/>
              </a:buClr>
              <a:buSzPct val="9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3200" dirty="0">
              <a:latin typeface="Arial" charset="0"/>
            </a:endParaRPr>
          </a:p>
          <a:p>
            <a:pPr marL="341313" indent="-341313" defTabSz="449263">
              <a:lnSpc>
                <a:spcPct val="90000"/>
              </a:lnSpc>
              <a:spcBef>
                <a:spcPct val="20000"/>
              </a:spcBef>
              <a:buFontTx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3200" dirty="0">
              <a:latin typeface="Arial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Формы внеурочной деятельности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83568" y="1196752"/>
            <a:ext cx="7993062" cy="511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8229600" cy="142617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План внеурочной деятельности 1-2 классов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МБОУ г.Иркутска СОШ № 39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на 2012-2013 учебный год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i="1" dirty="0" smtClean="0">
                <a:solidFill>
                  <a:schemeClr val="bg1"/>
                </a:solidFill>
              </a:rPr>
              <a:t> (Дополнение к учебному плану)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 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67543" y="1484791"/>
          <a:ext cx="8496944" cy="5204884"/>
        </p:xfrm>
        <a:graphic>
          <a:graphicData uri="http://schemas.openxmlformats.org/drawingml/2006/table">
            <a:tbl>
              <a:tblPr/>
              <a:tblGrid>
                <a:gridCol w="1296145"/>
                <a:gridCol w="1634977"/>
                <a:gridCol w="977500"/>
                <a:gridCol w="976808"/>
                <a:gridCol w="785863"/>
                <a:gridCol w="1168451"/>
                <a:gridCol w="1168451"/>
                <a:gridCol w="488749"/>
              </a:tblGrid>
              <a:tr h="806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Направление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внеурочной деятельности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Название программы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внеурочной деятельности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Форма организации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Вид программы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Количестн/ч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92100"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Преподаватель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Учрежден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ие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4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Духовно-нравственное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 «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Сибирячком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» по родному краю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факультатив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авторская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1б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Генералова С.В.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«Игрушка прошлое и настоящее»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факультатив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авторская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2д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Новикова Е.Р.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«Путешествие по стране Этикета»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факультатив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разработана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сам-но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1в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2е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Сычёва Л.Л.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4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Социальное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Уроки нравственности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факультатив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разработана сам-но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1д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" algn="just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Фёдорова Е.А.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Азбука содержания животных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Факультатив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разработана сам-но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1а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"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Сегедина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А.Г.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Моя первая клумба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факультатив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разработана сам-но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2б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Буйневич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Т.Г.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867"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Общеинтел-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лектуальное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Юным умникам и умницам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факульта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тив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авторская 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1а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1б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1г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21385" algn="l"/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Сегедина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А.Г.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921385" algn="l"/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Генералова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С.В.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921385" algn="l"/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Матафонова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З.А.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Клуб «Юный исследователь»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клуб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авторская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1д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" algn="just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Фёдорова Е.А.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Клуб «Я читатель»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клуб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разработана сам-но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2ж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" algn="l">
                        <a:spcAft>
                          <a:spcPts val="0"/>
                        </a:spcAft>
                        <a:tabLst>
                          <a:tab pos="921385" algn="l"/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Литвинцева С.К.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Английский  язык 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факультатив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разработана сам-но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2а, б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м/г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"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Елизарова А.А.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1520" y="260649"/>
          <a:ext cx="8618949" cy="6120680"/>
        </p:xfrm>
        <a:graphic>
          <a:graphicData uri="http://schemas.openxmlformats.org/drawingml/2006/table">
            <a:tbl>
              <a:tblPr/>
              <a:tblGrid>
                <a:gridCol w="1117465"/>
                <a:gridCol w="1840827"/>
                <a:gridCol w="994156"/>
                <a:gridCol w="993452"/>
                <a:gridCol w="799253"/>
                <a:gridCol w="1188360"/>
                <a:gridCol w="1188360"/>
                <a:gridCol w="497076"/>
              </a:tblGrid>
              <a:tr h="494928">
                <a:tc rowSpan="8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b="1" dirty="0" err="1">
                          <a:latin typeface="Times New Roman"/>
                          <a:ea typeface="Times New Roman"/>
                          <a:cs typeface="Times New Roman"/>
                        </a:rPr>
                        <a:t>Общекуль</a:t>
                      </a: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b="1" dirty="0" err="1">
                          <a:latin typeface="Times New Roman"/>
                          <a:ea typeface="Times New Roman"/>
                          <a:cs typeface="Times New Roman"/>
                        </a:rPr>
                        <a:t>турное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«Подарок своими руками»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кружок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программа ДО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 кл м/г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92100"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 err="1">
                          <a:latin typeface="Times New Roman"/>
                          <a:ea typeface="Times New Roman"/>
                          <a:cs typeface="Times New Roman"/>
                        </a:rPr>
                        <a:t>Гатина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 О.В.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ЦДТ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разработана </a:t>
                      </a:r>
                      <a:r>
                        <a:rPr lang="ru-RU" sz="1050" dirty="0" err="1">
                          <a:latin typeface="Times New Roman"/>
                          <a:ea typeface="Times New Roman"/>
                          <a:cs typeface="Times New Roman"/>
                        </a:rPr>
                        <a:t>сам-но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ru-RU" sz="1050" dirty="0" err="1">
                          <a:latin typeface="Times New Roman"/>
                          <a:ea typeface="Times New Roman"/>
                          <a:cs typeface="Times New Roman"/>
                        </a:rPr>
                        <a:t>кл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  м/г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"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 err="1">
                          <a:latin typeface="Times New Roman"/>
                          <a:ea typeface="Times New Roman"/>
                          <a:cs typeface="Times New Roman"/>
                        </a:rPr>
                        <a:t>Рассказчикова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R="21590"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Г.С.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Студия современного танца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секция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программа ДО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1а,б м/г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ru-RU" sz="1050" dirty="0" err="1">
                          <a:latin typeface="Times New Roman"/>
                          <a:ea typeface="Times New Roman"/>
                          <a:cs typeface="Times New Roman"/>
                        </a:rPr>
                        <a:t>в,г,д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 м/г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1125" algn="l">
                        <a:spcAft>
                          <a:spcPts val="0"/>
                        </a:spcAft>
                        <a:tabLst>
                          <a:tab pos="349250" algn="l"/>
                          <a:tab pos="831215" algn="l"/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Тесленко И.Б.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Изостудия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секция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программа ДО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1кл м/г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2кл  м/г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Ложкина Е.В.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9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0488" algn="l"/>
                        </a:tabLs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Кружок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«Оригами»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кружок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программа ДО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1а,б м/г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"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Брянцева Е.М.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ЦДТ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разработана сам-но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1г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2г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 err="1">
                          <a:latin typeface="Times New Roman"/>
                          <a:ea typeface="Times New Roman"/>
                          <a:cs typeface="Times New Roman"/>
                        </a:rPr>
                        <a:t>Матафонова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 З.А.</a:t>
                      </a:r>
                    </a:p>
                    <a:p>
                      <a:pPr marR="21590"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Пичуева О.С.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Школьный театр «Петрушка»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кружок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разработана сам-но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2е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Сычёва Л.Л.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Любительский театр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кружок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разработана сам-но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2а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2в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92100"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Шпак Л.В.</a:t>
                      </a:r>
                    </a:p>
                    <a:p>
                      <a:pPr marR="21590"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 err="1">
                          <a:latin typeface="Times New Roman"/>
                          <a:ea typeface="Times New Roman"/>
                          <a:cs typeface="Times New Roman"/>
                        </a:rPr>
                        <a:t>Думнова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 Л.Л.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432"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Спортивно-оздорови</a:t>
                      </a: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тельное</a:t>
                      </a: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Секция «Ушу»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секция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программа ДО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2 кл. м/г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"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 err="1">
                          <a:latin typeface="Times New Roman"/>
                          <a:ea typeface="Times New Roman"/>
                          <a:cs typeface="Times New Roman"/>
                        </a:rPr>
                        <a:t>Воинова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 О.В.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Секция рукопашного  боя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секция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программа ДО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 кл. м/г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" algn="l">
                        <a:spcAft>
                          <a:spcPts val="0"/>
                        </a:spcAft>
                        <a:tabLst>
                          <a:tab pos="942975" algn="l"/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Меркульев  </a:t>
                      </a:r>
                    </a:p>
                    <a:p>
                      <a:pPr marR="21590" algn="l">
                        <a:spcAft>
                          <a:spcPts val="0"/>
                        </a:spcAft>
                        <a:tabLst>
                          <a:tab pos="942975" algn="l"/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Д. Ю.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9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Игровая психотерапия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курс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разработана сам-но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 кл. 2  м/г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2 кл  1 м/г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92100"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Царёва Е.Г.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Разговор о правильном питании</a:t>
                      </a:r>
                    </a:p>
                  </a:txBody>
                  <a:tcPr marL="29905" marR="299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76530" algn="l"/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факультатив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Программа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КШП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1г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21385" algn="l"/>
                          <a:tab pos="942975" algn="l"/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 err="1">
                          <a:latin typeface="Times New Roman"/>
                          <a:ea typeface="Times New Roman"/>
                          <a:cs typeface="Times New Roman"/>
                        </a:rPr>
                        <a:t>Матафонова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 З.А.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СОШ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57500" algn="l"/>
                          <a:tab pos="5829300" algn="l"/>
                          <a:tab pos="5943600" algn="l"/>
                        </a:tabLs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№ 39</a:t>
                      </a:r>
                    </a:p>
                  </a:txBody>
                  <a:tcPr marL="29905" marR="299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>
                <a:solidFill>
                  <a:srgbClr val="FF3300"/>
                </a:solidFill>
                <a:latin typeface="Tahoma" pitchFamily="34" charset="0"/>
              </a:rPr>
              <a:t>           </a:t>
            </a:r>
            <a:r>
              <a:rPr lang="ru-RU" sz="3600">
                <a:solidFill>
                  <a:srgbClr val="FF3300"/>
                </a:solidFill>
                <a:latin typeface="Tahoma" pitchFamily="34" charset="0"/>
              </a:rPr>
              <a:t>Отношение учителей </a:t>
            </a:r>
            <a:br>
              <a:rPr lang="ru-RU" sz="3600">
                <a:solidFill>
                  <a:srgbClr val="FF3300"/>
                </a:solidFill>
                <a:latin typeface="Tahoma" pitchFamily="34" charset="0"/>
              </a:rPr>
            </a:br>
            <a:r>
              <a:rPr lang="ru-RU" sz="3600">
                <a:solidFill>
                  <a:srgbClr val="FF3300"/>
                </a:solidFill>
                <a:latin typeface="Tahoma" pitchFamily="34" charset="0"/>
              </a:rPr>
              <a:t>	  к введению ФГОС НОО</a:t>
            </a:r>
            <a:br>
              <a:rPr lang="ru-RU" sz="3600">
                <a:solidFill>
                  <a:srgbClr val="FF3300"/>
                </a:solidFill>
                <a:latin typeface="Tahoma" pitchFamily="34" charset="0"/>
              </a:rPr>
            </a:br>
            <a:r>
              <a:rPr lang="ru-RU" sz="3600">
                <a:solidFill>
                  <a:srgbClr val="FF3300"/>
                </a:solidFill>
                <a:latin typeface="Tahoma" pitchFamily="34" charset="0"/>
              </a:rPr>
              <a:t>			</a:t>
            </a:r>
            <a:r>
              <a:rPr lang="ru-RU" sz="2400">
                <a:solidFill>
                  <a:srgbClr val="FF3300"/>
                </a:solidFill>
                <a:latin typeface="Tahoma" pitchFamily="34" charset="0"/>
              </a:rPr>
              <a:t>1 группа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057400"/>
            <a:ext cx="8229600" cy="4267200"/>
          </a:xfrm>
        </p:spPr>
        <p:txBody>
          <a:bodyPr/>
          <a:lstStyle/>
          <a:p>
            <a:r>
              <a:rPr lang="ru-RU" dirty="0"/>
              <a:t>  </a:t>
            </a:r>
            <a:r>
              <a:rPr lang="ru-RU" sz="3200" dirty="0"/>
              <a:t>Учителя, с недоверием относящиеся к  изменениям в их профессиональной деятельности, ориентированные на предметные результаты образования, отторгающие те виды деятельности, где присутствуют </a:t>
            </a:r>
            <a:r>
              <a:rPr lang="ru-RU" sz="3200" dirty="0" err="1"/>
              <a:t>субъект-субъектные</a:t>
            </a:r>
            <a:r>
              <a:rPr lang="ru-RU" sz="3200" dirty="0"/>
              <a:t> отношения.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FF3300"/>
                </a:solidFill>
                <a:latin typeface="Tahoma" pitchFamily="34" charset="0"/>
              </a:rPr>
              <a:t>    	      </a:t>
            </a:r>
            <a:r>
              <a:rPr lang="ru-RU" sz="3600" dirty="0">
                <a:solidFill>
                  <a:srgbClr val="FF3300"/>
                </a:solidFill>
                <a:latin typeface="Tahoma" pitchFamily="34" charset="0"/>
              </a:rPr>
              <a:t>Отношение учителей </a:t>
            </a:r>
            <a:br>
              <a:rPr lang="ru-RU" sz="3600" dirty="0">
                <a:solidFill>
                  <a:srgbClr val="FF3300"/>
                </a:solidFill>
                <a:latin typeface="Tahoma" pitchFamily="34" charset="0"/>
              </a:rPr>
            </a:br>
            <a:r>
              <a:rPr lang="ru-RU" sz="3600" dirty="0">
                <a:solidFill>
                  <a:srgbClr val="FF3300"/>
                </a:solidFill>
                <a:latin typeface="Tahoma" pitchFamily="34" charset="0"/>
              </a:rPr>
              <a:t>	    к введению ФГОС НОО</a:t>
            </a:r>
            <a:br>
              <a:rPr lang="ru-RU" sz="3600" dirty="0">
                <a:solidFill>
                  <a:srgbClr val="FF3300"/>
                </a:solidFill>
                <a:latin typeface="Tahoma" pitchFamily="34" charset="0"/>
              </a:rPr>
            </a:br>
            <a:r>
              <a:rPr lang="ru-RU" sz="3600" dirty="0">
                <a:solidFill>
                  <a:srgbClr val="FF3300"/>
                </a:solidFill>
                <a:latin typeface="Tahoma" pitchFamily="34" charset="0"/>
              </a:rPr>
              <a:t> 				</a:t>
            </a:r>
            <a:r>
              <a:rPr lang="ru-RU" sz="2400" dirty="0">
                <a:solidFill>
                  <a:srgbClr val="FF3300"/>
                </a:solidFill>
                <a:latin typeface="Tahoma" pitchFamily="34" charset="0"/>
              </a:rPr>
              <a:t>2 группа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81138"/>
            <a:ext cx="8229600" cy="452596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	 </a:t>
            </a:r>
            <a:endParaRPr lang="ru-RU" dirty="0" smtClean="0"/>
          </a:p>
          <a:p>
            <a:pPr marL="365125" indent="-4763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3200" dirty="0" smtClean="0"/>
              <a:t>Учителя</a:t>
            </a:r>
            <a:r>
              <a:rPr lang="ru-RU" sz="3200" dirty="0"/>
              <a:t>, в целом отличающиеся безразличным отношением к инновациям. Этим учителям свойственно стремление оправдать свою инертность дефицитом времени,  большой загруженностью, связанной с выполнением профессиональных обязанностей.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FF3300"/>
                </a:solidFill>
                <a:latin typeface="Tahoma" pitchFamily="34" charset="0"/>
              </a:rPr>
              <a:t>           </a:t>
            </a:r>
            <a:r>
              <a:rPr lang="ru-RU" sz="3600" dirty="0">
                <a:solidFill>
                  <a:srgbClr val="FF3300"/>
                </a:solidFill>
                <a:latin typeface="Tahoma" pitchFamily="34" charset="0"/>
              </a:rPr>
              <a:t>Отношение учителей </a:t>
            </a:r>
            <a:br>
              <a:rPr lang="ru-RU" sz="3600" dirty="0">
                <a:solidFill>
                  <a:srgbClr val="FF3300"/>
                </a:solidFill>
                <a:latin typeface="Tahoma" pitchFamily="34" charset="0"/>
              </a:rPr>
            </a:br>
            <a:r>
              <a:rPr lang="ru-RU" sz="3600" dirty="0">
                <a:solidFill>
                  <a:srgbClr val="FF3300"/>
                </a:solidFill>
                <a:latin typeface="Tahoma" pitchFamily="34" charset="0"/>
              </a:rPr>
              <a:t>	  к введению ФГОС НОО</a:t>
            </a:r>
            <a:br>
              <a:rPr lang="ru-RU" sz="3600" dirty="0">
                <a:solidFill>
                  <a:srgbClr val="FF3300"/>
                </a:solidFill>
                <a:latin typeface="Tahoma" pitchFamily="34" charset="0"/>
              </a:rPr>
            </a:br>
            <a:r>
              <a:rPr lang="ru-RU" sz="3600" dirty="0">
                <a:solidFill>
                  <a:srgbClr val="FF3300"/>
                </a:solidFill>
                <a:latin typeface="Tahoma" pitchFamily="34" charset="0"/>
              </a:rPr>
              <a:t>			 </a:t>
            </a:r>
            <a:r>
              <a:rPr lang="ru-RU" sz="2400" dirty="0">
                <a:solidFill>
                  <a:srgbClr val="FF3300"/>
                </a:solidFill>
                <a:latin typeface="Tahoma" pitchFamily="34" charset="0"/>
              </a:rPr>
              <a:t>3 группа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81138"/>
            <a:ext cx="8229600" cy="4525962"/>
          </a:xfrm>
        </p:spPr>
        <p:txBody>
          <a:bodyPr/>
          <a:lstStyle/>
          <a:p>
            <a:endParaRPr lang="ru-RU" sz="2800" dirty="0" smtClean="0"/>
          </a:p>
          <a:p>
            <a:r>
              <a:rPr lang="ru-RU" sz="2800" dirty="0" smtClean="0"/>
              <a:t> </a:t>
            </a:r>
            <a:r>
              <a:rPr lang="ru-RU" sz="2800" dirty="0"/>
              <a:t>Учителя, у которых имеются определенные образовательные потребности, стремление к саморазвитию, но в то же время сохраняется установка на имитационную деятельность, порою без учета реальной педагогической ситуации и своих личностных особенностей. </a:t>
            </a:r>
          </a:p>
        </p:txBody>
      </p:sp>
      <p:pic>
        <p:nvPicPr>
          <p:cNvPr id="149508" name="Picture 8" descr="НИ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0"/>
            <a:ext cx="11557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>
                <a:solidFill>
                  <a:srgbClr val="FF3300"/>
                </a:solidFill>
                <a:latin typeface="Tahoma" pitchFamily="34" charset="0"/>
              </a:rPr>
              <a:t>           </a:t>
            </a:r>
            <a:r>
              <a:rPr lang="ru-RU" sz="3600">
                <a:solidFill>
                  <a:srgbClr val="FF3300"/>
                </a:solidFill>
                <a:latin typeface="Tahoma" pitchFamily="34" charset="0"/>
              </a:rPr>
              <a:t>Отношение учителей </a:t>
            </a:r>
            <a:br>
              <a:rPr lang="ru-RU" sz="3600">
                <a:solidFill>
                  <a:srgbClr val="FF3300"/>
                </a:solidFill>
                <a:latin typeface="Tahoma" pitchFamily="34" charset="0"/>
              </a:rPr>
            </a:br>
            <a:r>
              <a:rPr lang="ru-RU" sz="3600">
                <a:solidFill>
                  <a:srgbClr val="FF3300"/>
                </a:solidFill>
                <a:latin typeface="Tahoma" pitchFamily="34" charset="0"/>
              </a:rPr>
              <a:t>	  к введению ФГОС НОО</a:t>
            </a:r>
            <a:br>
              <a:rPr lang="ru-RU" sz="3600">
                <a:solidFill>
                  <a:srgbClr val="FF3300"/>
                </a:solidFill>
                <a:latin typeface="Tahoma" pitchFamily="34" charset="0"/>
              </a:rPr>
            </a:br>
            <a:r>
              <a:rPr lang="ru-RU" sz="3600">
                <a:solidFill>
                  <a:srgbClr val="FF3300"/>
                </a:solidFill>
                <a:latin typeface="Tahoma" pitchFamily="34" charset="0"/>
              </a:rPr>
              <a:t>                     </a:t>
            </a:r>
            <a:r>
              <a:rPr lang="ru-RU" sz="2400">
                <a:solidFill>
                  <a:srgbClr val="FF3300"/>
                </a:solidFill>
                <a:latin typeface="Tahoma" pitchFamily="34" charset="0"/>
              </a:rPr>
              <a:t>4 группа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536" y="1481138"/>
            <a:ext cx="7834064" cy="475617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	</a:t>
            </a:r>
            <a:endParaRPr lang="ru-RU" sz="2400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/>
              <a:t>  </a:t>
            </a:r>
            <a:r>
              <a:rPr lang="ru-RU" sz="3300" dirty="0" smtClean="0"/>
              <a:t>Учителя-исследователи</a:t>
            </a:r>
            <a:r>
              <a:rPr lang="ru-RU" sz="3300" dirty="0"/>
              <a:t>, осваивающие  ФГОС на основе личных убеждений, стремящиеся к глубокому осмыслению теоретических основ новых подходов к обучению и умеющие реализовать соответствующие принципы, методы, формы  на практике; способные адаптировать учебный материал к реальным условиям школы, исходить из возрастных и индивидуальных особенностей детей, а также собственных интересов и возможностей.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300" dirty="0"/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Никогда не бывает больших дел без больших трудностей.</a:t>
            </a:r>
            <a:br>
              <a:rPr lang="ru-RU" sz="4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			     Вольтер </a:t>
            </a:r>
            <a:br>
              <a:rPr lang="ru-RU" sz="4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552" y="1981200"/>
            <a:ext cx="7690048" cy="3886200"/>
          </a:xfrm>
        </p:spPr>
        <p:txBody>
          <a:bodyPr/>
          <a:lstStyle/>
          <a:p>
            <a:endParaRPr lang="ru-RU" dirty="0"/>
          </a:p>
          <a:p>
            <a:pPr algn="ctr">
              <a:buFont typeface="Wingdings" pitchFamily="2" charset="2"/>
              <a:buNone/>
            </a:pPr>
            <a:endParaRPr lang="ru-RU" sz="4400" dirty="0" smtClean="0">
              <a:solidFill>
                <a:schemeClr val="bg2"/>
              </a:solidFill>
            </a:endParaRPr>
          </a:p>
          <a:p>
            <a:pPr algn="ctr">
              <a:buFont typeface="Wingdings" pitchFamily="2" charset="2"/>
              <a:buNone/>
            </a:pPr>
            <a:endParaRPr lang="ru-RU" sz="4400" dirty="0" smtClean="0">
              <a:solidFill>
                <a:schemeClr val="bg2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ru-RU" sz="4400" dirty="0" smtClean="0">
                <a:solidFill>
                  <a:schemeClr val="bg2"/>
                </a:solidFill>
              </a:rPr>
              <a:t>Спасибо </a:t>
            </a:r>
            <a:r>
              <a:rPr lang="ru-RU" sz="4400" dirty="0">
                <a:solidFill>
                  <a:schemeClr val="bg2"/>
                </a:solidFill>
              </a:rPr>
              <a:t>за внимание!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</TotalTime>
  <Words>1599</Words>
  <Application>Microsoft Office PowerPoint</Application>
  <PresentationFormat>Экран (4:3)</PresentationFormat>
  <Paragraphs>583</Paragraphs>
  <Slides>27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Открытая</vt:lpstr>
      <vt:lpstr>Педагогический совет ФГОС Первый опыт  МБОУ г.Иркутска СОШ №39</vt:lpstr>
      <vt:lpstr>Повестка педагогического совета</vt:lpstr>
      <vt:lpstr>Новые федеральные государственные образовательные стандарты (ФГОС)</vt:lpstr>
      <vt:lpstr> Принципиальные отличия стандартов  второго поколения от стандартов   </vt:lpstr>
      <vt:lpstr>Слайд 5</vt:lpstr>
      <vt:lpstr>Требования ФГОС НОО</vt:lpstr>
      <vt:lpstr>2010 год  Подготовка к введению</vt:lpstr>
      <vt:lpstr>Слайд 8</vt:lpstr>
      <vt:lpstr>Программа  НОО </vt:lpstr>
      <vt:lpstr>Перечень   нормативно – правовых документов школьного уровня</vt:lpstr>
      <vt:lpstr>Сетевой график</vt:lpstr>
      <vt:lpstr>Слайд 12</vt:lpstr>
      <vt:lpstr>Слайд 13</vt:lpstr>
      <vt:lpstr>Выбор УМК</vt:lpstr>
      <vt:lpstr>Тип урока</vt:lpstr>
      <vt:lpstr>Слайд 16</vt:lpstr>
      <vt:lpstr>Слайд 17</vt:lpstr>
      <vt:lpstr>Профессионализм учителя</vt:lpstr>
      <vt:lpstr>Слайд 19</vt:lpstr>
      <vt:lpstr>Формы внеурочной деятельности</vt:lpstr>
      <vt:lpstr>  План внеурочной деятельности 1-2 классов МБОУ г.Иркутска СОШ № 39 на 2012-2013 учебный год  (Дополнение к учебному плану)   </vt:lpstr>
      <vt:lpstr>Слайд 22</vt:lpstr>
      <vt:lpstr>           Отношение учителей     к введению ФГОС НОО    1 группа</vt:lpstr>
      <vt:lpstr>           Отношение учителей       к введению ФГОС НОО      2 группа</vt:lpstr>
      <vt:lpstr>           Отношение учителей     к введению ФГОС НОО     3 группа</vt:lpstr>
      <vt:lpstr>           Отношение учителей     к введению ФГОС НОО                      4 группа</vt:lpstr>
      <vt:lpstr>   Никогда не бывает больших дел без больших трудностей.           Вольтер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 ФГОС. Первый опыт. </dc:title>
  <dc:creator>Елена Валерьевна Шестова</dc:creator>
  <cp:lastModifiedBy>Schestova</cp:lastModifiedBy>
  <cp:revision>25</cp:revision>
  <dcterms:created xsi:type="dcterms:W3CDTF">2012-11-08T06:46:39Z</dcterms:created>
  <dcterms:modified xsi:type="dcterms:W3CDTF">2012-11-14T00:20:19Z</dcterms:modified>
</cp:coreProperties>
</file>